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96" r:id="rId5"/>
    <p:sldId id="261" r:id="rId6"/>
    <p:sldId id="269" r:id="rId7"/>
    <p:sldId id="291" r:id="rId8"/>
    <p:sldId id="297" r:id="rId9"/>
    <p:sldId id="271" r:id="rId10"/>
    <p:sldId id="262" r:id="rId11"/>
    <p:sldId id="275" r:id="rId12"/>
    <p:sldId id="276" r:id="rId13"/>
    <p:sldId id="300" r:id="rId14"/>
    <p:sldId id="302" r:id="rId15"/>
    <p:sldId id="263" r:id="rId16"/>
    <p:sldId id="277" r:id="rId17"/>
    <p:sldId id="299" r:id="rId18"/>
    <p:sldId id="279" r:id="rId19"/>
    <p:sldId id="280" r:id="rId20"/>
    <p:sldId id="305" r:id="rId21"/>
    <p:sldId id="306" r:id="rId22"/>
    <p:sldId id="281" r:id="rId23"/>
    <p:sldId id="284" r:id="rId24"/>
    <p:sldId id="283" r:id="rId25"/>
    <p:sldId id="289" r:id="rId26"/>
    <p:sldId id="290" r:id="rId27"/>
    <p:sldId id="308" r:id="rId28"/>
    <p:sldId id="309" r:id="rId29"/>
    <p:sldId id="303" r:id="rId30"/>
    <p:sldId id="301" r:id="rId31"/>
    <p:sldId id="307" r:id="rId32"/>
    <p:sldId id="286" r:id="rId33"/>
    <p:sldId id="28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4CF"/>
    <a:srgbClr val="FCA0E4"/>
    <a:srgbClr val="009900"/>
    <a:srgbClr val="21BBEB"/>
    <a:srgbClr val="009999"/>
    <a:srgbClr val="EFC9FB"/>
    <a:srgbClr val="F39FE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333" autoAdjust="0"/>
  </p:normalViewPr>
  <p:slideViewPr>
    <p:cSldViewPr>
      <p:cViewPr varScale="1">
        <p:scale>
          <a:sx n="85" d="100"/>
          <a:sy n="85" d="100"/>
        </p:scale>
        <p:origin x="-15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2.xlsx"/><Relationship Id="rId1" Type="http://schemas.openxmlformats.org/officeDocument/2006/relationships/image" Target="../media/image13.jpe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image" Target="../media/image13.jpeg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baseline="0" dirty="0" smtClean="0"/>
              <a:t> </a:t>
            </a:r>
            <a:r>
              <a:rPr lang="ru-RU" baseline="0" dirty="0" err="1" smtClean="0"/>
              <a:t>Жалпы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кабинеттер</a:t>
            </a:r>
            <a:r>
              <a:rPr lang="ru-RU" baseline="0" dirty="0" smtClean="0"/>
              <a:t>  саны – 36</a:t>
            </a:r>
          </a:p>
          <a:p>
            <a:pPr>
              <a:defRPr/>
            </a:pPr>
            <a:r>
              <a:rPr lang="kk-KZ" baseline="0" dirty="0" smtClean="0"/>
              <a:t>Қамтамасыз етілу үлесі – 16,6 </a:t>
            </a:r>
            <a:r>
              <a:rPr lang="en-US" baseline="0" dirty="0" smtClean="0"/>
              <a:t>%</a:t>
            </a:r>
            <a:r>
              <a:rPr lang="kk-KZ" baseline="0" dirty="0" smtClean="0"/>
              <a:t> </a:t>
            </a:r>
            <a:endParaRPr lang="ru-RU" baseline="0" dirty="0" smtClean="0"/>
          </a:p>
          <a:p>
            <a:pPr>
              <a:defRPr/>
            </a:pPr>
            <a:endParaRPr lang="ru-RU" baseline="0" dirty="0" smtClean="0"/>
          </a:p>
        </c:rich>
      </c:tx>
      <c:layout>
        <c:manualLayout>
          <c:xMode val="edge"/>
          <c:yMode val="edge"/>
          <c:x val="0.13113419850296537"/>
          <c:y val="0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25280962305701582"/>
          <c:w val="0.66227240692135703"/>
          <c:h val="0.6910697237250954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Кабинеттер</c:v>
                </c:pt>
              </c:strCache>
            </c:strRef>
          </c:tx>
          <c:explosion val="25"/>
          <c:cat>
            <c:strRef>
              <c:f>Лист1!$A$2:$A$8</c:f>
              <c:strCache>
                <c:ptCount val="7"/>
                <c:pt idx="0">
                  <c:v>Жалпы кабинет саны </c:v>
                </c:pt>
                <c:pt idx="1">
                  <c:v>Химия - 1</c:v>
                </c:pt>
                <c:pt idx="2">
                  <c:v> Физика - 1</c:v>
                </c:pt>
                <c:pt idx="3">
                  <c:v>Биология - 1</c:v>
                </c:pt>
                <c:pt idx="4">
                  <c:v>Қазақ тілі - 1</c:v>
                </c:pt>
                <c:pt idx="5">
                  <c:v>Математика - 1</c:v>
                </c:pt>
                <c:pt idx="6">
                  <c:v>Мультимедиялық кабинет - 1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36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730362350539516"/>
          <c:y val="7.7802447788459766E-2"/>
          <c:w val="0.3269637649460499"/>
          <c:h val="0.87983706450980881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5726541994750724E-2"/>
          <c:y val="0.13239074803149636"/>
          <c:w val="0.54715616797900257"/>
          <c:h val="0.8207342519685052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Қатысатын оқушылар саны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24"/>
          <c:dPt>
            <c:idx val="4"/>
            <c:explosion val="30"/>
          </c:dPt>
          <c:cat>
            <c:strRef>
              <c:f>Лист1!$A$2:$A$6</c:f>
              <c:strCache>
                <c:ptCount val="5"/>
                <c:pt idx="0">
                  <c:v>Мектепішілік үйірмелер-143</c:v>
                </c:pt>
                <c:pt idx="1">
                  <c:v>Факультативтер-143</c:v>
                </c:pt>
                <c:pt idx="2">
                  <c:v>Секциялар-60</c:v>
                </c:pt>
                <c:pt idx="3">
                  <c:v>Өнер мектебі-36</c:v>
                </c:pt>
                <c:pt idx="4">
                  <c:v>БЖЖК-70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143</c:v>
                </c:pt>
                <c:pt idx="1">
                  <c:v>143</c:v>
                </c:pt>
                <c:pt idx="2">
                  <c:v>60</c:v>
                </c:pt>
                <c:pt idx="3">
                  <c:v>36</c:v>
                </c:pt>
                <c:pt idx="4">
                  <c:v>70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5786809891094378"/>
          <c:y val="0.15479970619431452"/>
          <c:w val="0.34213190108905678"/>
          <c:h val="0.84520029380568595"/>
        </c:manualLayout>
      </c:layout>
    </c:legend>
    <c:plotVisOnly val="1"/>
  </c:chart>
  <c:spPr>
    <a:blipFill>
      <a:blip xmlns:r="http://schemas.openxmlformats.org/officeDocument/2006/relationships" r:embed="rId1"/>
      <a:tile tx="0" ty="0" sx="100000" sy="100000" flip="none" algn="tl"/>
    </a:blipFill>
    <a:ln>
      <a:solidFill>
        <a:srgbClr val="FF0000"/>
      </a:solidFill>
    </a:ln>
    <a:effectLst>
      <a:innerShdw blurRad="114300">
        <a:srgbClr val="7030A0"/>
      </a:innerShdw>
    </a:effectLst>
    <a:scene3d>
      <a:camera prst="orthographicFront"/>
      <a:lightRig rig="threePt" dir="t"/>
    </a:scene3d>
    <a:sp3d>
      <a:bevelB prst="relaxedInset"/>
    </a:sp3d>
  </c:spPr>
  <c:txPr>
    <a:bodyPr/>
    <a:lstStyle/>
    <a:p>
      <a:pPr>
        <a:defRPr sz="1800"/>
      </a:pPr>
      <a:endParaRPr lang="ru-RU"/>
    </a:p>
  </c:txPr>
  <c:externalData r:id="rId2"/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Жалпы педагогтер саны - 37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3.9727862155850956E-3"/>
          <c:y val="0"/>
          <c:w val="0.46550144860219395"/>
          <c:h val="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37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Курстан өткен педагогтер - 34</c:v>
                </c:pt>
                <c:pt idx="1">
                  <c:v>Курстан өтпеген педагогтер - 3</c:v>
                </c:pt>
                <c:pt idx="2">
                  <c:v>Тілдік курс - 2</c:v>
                </c:pt>
                <c:pt idx="3">
                  <c:v>Робототехника - 2</c:v>
                </c:pt>
                <c:pt idx="4">
                  <c:v>Мектеп көшбасшысы директорлар курсы - 2</c:v>
                </c:pt>
                <c:pt idx="5">
                  <c:v>Мектеп координаторы - 1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34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Курстан өткен педагогтер - 34</c:v>
                </c:pt>
                <c:pt idx="1">
                  <c:v>Курстан өтпеген педагогтер - 3</c:v>
                </c:pt>
                <c:pt idx="2">
                  <c:v>Тілдік курс - 2</c:v>
                </c:pt>
                <c:pt idx="3">
                  <c:v>Робототехника - 2</c:v>
                </c:pt>
                <c:pt idx="4">
                  <c:v>Мектеп көшбасшысы директорлар курсы - 2</c:v>
                </c:pt>
                <c:pt idx="5">
                  <c:v>Мектеп координаторы - 1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Курстан өткен педагогтер - 34</c:v>
                </c:pt>
                <c:pt idx="1">
                  <c:v>Курстан өтпеген педагогтер - 3</c:v>
                </c:pt>
                <c:pt idx="2">
                  <c:v>Тілдік курс - 2</c:v>
                </c:pt>
                <c:pt idx="3">
                  <c:v>Робототехника - 2</c:v>
                </c:pt>
                <c:pt idx="4">
                  <c:v>Мектеп көшбасшысы директорлар курсы - 2</c:v>
                </c:pt>
                <c:pt idx="5">
                  <c:v>Мектеп координаторы - 1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Столбец4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Курстан өткен педагогтер - 34</c:v>
                </c:pt>
                <c:pt idx="1">
                  <c:v>Курстан өтпеген педагогтер - 3</c:v>
                </c:pt>
                <c:pt idx="2">
                  <c:v>Тілдік курс - 2</c:v>
                </c:pt>
                <c:pt idx="3">
                  <c:v>Робототехника - 2</c:v>
                </c:pt>
                <c:pt idx="4">
                  <c:v>Мектеп көшбасшысы директорлар курсы - 2</c:v>
                </c:pt>
                <c:pt idx="5">
                  <c:v>Мектеп координаторы - 1</c:v>
                </c:pt>
              </c:strCache>
            </c:strRef>
          </c:cat>
          <c:val>
            <c:numRef>
              <c:f>Лист1!$E$2:$E$7</c:f>
              <c:numCache>
                <c:formatCode>General</c:formatCode>
                <c:ptCount val="6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Столбец5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Курстан өткен педагогтер - 34</c:v>
                </c:pt>
                <c:pt idx="1">
                  <c:v>Курстан өтпеген педагогтер - 3</c:v>
                </c:pt>
                <c:pt idx="2">
                  <c:v>Тілдік курс - 2</c:v>
                </c:pt>
                <c:pt idx="3">
                  <c:v>Робототехника - 2</c:v>
                </c:pt>
                <c:pt idx="4">
                  <c:v>Мектеп көшбасшысы директорлар курсы - 2</c:v>
                </c:pt>
                <c:pt idx="5">
                  <c:v>Мектеп координаторы - 1</c:v>
                </c:pt>
              </c:strCache>
            </c:strRef>
          </c:cat>
          <c:val>
            <c:numRef>
              <c:f>Лист1!$F$2:$F$7</c:f>
              <c:numCache>
                <c:formatCode>General</c:formatCode>
                <c:ptCount val="6"/>
              </c:numCache>
            </c:numRef>
          </c:val>
        </c:ser>
        <c:firstSliceAng val="0"/>
      </c:pieChart>
      <c:spPr>
        <a:blipFill>
          <a:blip xmlns:r="http://schemas.openxmlformats.org/officeDocument/2006/relationships" r:embed="rId1"/>
          <a:tile tx="0" ty="0" sx="100000" sy="100000" flip="none" algn="tl"/>
        </a:blipFill>
      </c:spPr>
    </c:plotArea>
    <c:legend>
      <c:legendPos val="r"/>
      <c:layout/>
    </c:legend>
    <c:plotVisOnly val="1"/>
  </c:chart>
  <c:spPr>
    <a:blipFill>
      <a:blip xmlns:r="http://schemas.openxmlformats.org/officeDocument/2006/relationships" r:embed="rId1"/>
      <a:tile tx="0" ty="0" sx="100000" sy="100000" flip="none" algn="tl"/>
    </a:blipFill>
  </c:spPr>
  <c:txPr>
    <a:bodyPr/>
    <a:lstStyle/>
    <a:p>
      <a:pPr>
        <a:defRPr sz="1800"/>
      </a:pPr>
      <a:endParaRPr lang="ru-RU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Бірінші деңгей </c:v>
                </c:pt>
              </c:strCache>
            </c:strRef>
          </c:tx>
          <c:cat>
            <c:numRef>
              <c:f>Лист1!$A$2:$A$7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1">
                  <c:v>2</c:v>
                </c:pt>
                <c:pt idx="2">
                  <c:v>1</c:v>
                </c:pt>
                <c:pt idx="5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Екінші деңгей</c:v>
                </c:pt>
              </c:strCache>
            </c:strRef>
          </c:tx>
          <c:cat>
            <c:numRef>
              <c:f>Лист1!$A$2:$A$7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1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Үшінші деңгей</c:v>
                </c:pt>
              </c:strCache>
            </c:strRef>
          </c:tx>
          <c:cat>
            <c:numRef>
              <c:f>Лист1!$A$2:$A$7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4">
                  <c:v>1</c:v>
                </c:pt>
              </c:numCache>
            </c:numRef>
          </c:val>
        </c:ser>
        <c:marker val="1"/>
        <c:axId val="122347904"/>
        <c:axId val="122349440"/>
      </c:lineChart>
      <c:catAx>
        <c:axId val="122347904"/>
        <c:scaling>
          <c:orientation val="minMax"/>
        </c:scaling>
        <c:axPos val="b"/>
        <c:numFmt formatCode="General" sourceLinked="1"/>
        <c:tickLblPos val="nextTo"/>
        <c:crossAx val="122349440"/>
        <c:crosses val="autoZero"/>
        <c:auto val="1"/>
        <c:lblAlgn val="ctr"/>
        <c:lblOffset val="100"/>
      </c:catAx>
      <c:valAx>
        <c:axId val="122349440"/>
        <c:scaling>
          <c:orientation val="minMax"/>
        </c:scaling>
        <c:axPos val="l"/>
        <c:majorGridlines/>
        <c:numFmt formatCode="General" sourceLinked="1"/>
        <c:tickLblPos val="nextTo"/>
        <c:crossAx val="122347904"/>
        <c:crosses val="autoZero"/>
        <c:crossBetween val="between"/>
      </c:valAx>
      <c:spPr>
        <a:solidFill>
          <a:srgbClr val="FDE4CF"/>
        </a:solidFill>
      </c:spPr>
    </c:plotArea>
    <c:legend>
      <c:legendPos val="r"/>
      <c:layout/>
    </c:legend>
    <c:plotVisOnly val="1"/>
  </c:chart>
  <c:spPr>
    <a:solidFill>
      <a:srgbClr val="FDE4CF"/>
    </a:solidFill>
  </c:spPr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sideWall>
      <c:spPr>
        <a:solidFill>
          <a:schemeClr val="bg2">
            <a:lumMod val="90000"/>
          </a:schemeClr>
        </a:solidFill>
      </c:spPr>
    </c:sideWall>
    <c:backWall>
      <c:spPr>
        <a:solidFill>
          <a:schemeClr val="bg2">
            <a:lumMod val="90000"/>
          </a:schemeClr>
        </a:solidFill>
      </c:spPr>
    </c:backWall>
    <c:plotArea>
      <c:layout>
        <c:manualLayout>
          <c:layoutTarget val="inner"/>
          <c:xMode val="edge"/>
          <c:yMode val="edge"/>
          <c:x val="0.13614952826226939"/>
          <c:y val="2.7129391142591393E-2"/>
          <c:w val="0.51775665612139343"/>
          <c:h val="0.83786951233548601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Жоғарғы санат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Бірінші санат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Педагог - зерттеуші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Педагог - эксперт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3</c:v>
                </c:pt>
              </c:numCache>
            </c:numRef>
          </c:val>
        </c:ser>
        <c:shape val="cylinder"/>
        <c:axId val="122434304"/>
        <c:axId val="122435840"/>
        <c:axId val="0"/>
      </c:bar3DChart>
      <c:catAx>
        <c:axId val="122434304"/>
        <c:scaling>
          <c:orientation val="minMax"/>
        </c:scaling>
        <c:axPos val="b"/>
        <c:numFmt formatCode="General" sourceLinked="1"/>
        <c:tickLblPos val="nextTo"/>
        <c:crossAx val="122435840"/>
        <c:crosses val="autoZero"/>
        <c:auto val="1"/>
        <c:lblAlgn val="ctr"/>
        <c:lblOffset val="100"/>
      </c:catAx>
      <c:valAx>
        <c:axId val="122435840"/>
        <c:scaling>
          <c:orientation val="minMax"/>
        </c:scaling>
        <c:axPos val="l"/>
        <c:majorGridlines/>
        <c:numFmt formatCode="General" sourceLinked="1"/>
        <c:tickLblPos val="nextTo"/>
        <c:crossAx val="12243430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2017-2018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Білім сапасы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53.3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2018-2019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Білім сапасы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61.1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2019-2020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Білім сапасы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65.900000000000006</c:v>
                </c:pt>
              </c:numCache>
            </c:numRef>
          </c:val>
        </c:ser>
        <c:shape val="cylinder"/>
        <c:axId val="122754944"/>
        <c:axId val="122756480"/>
        <c:axId val="0"/>
      </c:bar3DChart>
      <c:catAx>
        <c:axId val="122754944"/>
        <c:scaling>
          <c:orientation val="minMax"/>
        </c:scaling>
        <c:axPos val="b"/>
        <c:tickLblPos val="nextTo"/>
        <c:txPr>
          <a:bodyPr/>
          <a:lstStyle/>
          <a:p>
            <a:pPr>
              <a:defRPr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2756480"/>
        <c:crosses val="autoZero"/>
        <c:auto val="1"/>
        <c:lblAlgn val="ctr"/>
        <c:lblOffset val="100"/>
      </c:catAx>
      <c:valAx>
        <c:axId val="122756480"/>
        <c:scaling>
          <c:orientation val="minMax"/>
        </c:scaling>
        <c:axPos val="l"/>
        <c:majorGridlines/>
        <c:numFmt formatCode="General" sourceLinked="1"/>
        <c:tickLblPos val="nextTo"/>
        <c:crossAx val="12275494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2017-2018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Үздіктер</c:v>
                </c:pt>
                <c:pt idx="1">
                  <c:v>Екпінділер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</c:v>
                </c:pt>
                <c:pt idx="1">
                  <c:v>52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2018-2019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Үздіктер</c:v>
                </c:pt>
                <c:pt idx="1">
                  <c:v>Екпінділер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29</c:v>
                </c:pt>
                <c:pt idx="1">
                  <c:v>53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2019-2020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Үздіктер</c:v>
                </c:pt>
                <c:pt idx="1">
                  <c:v>Екпінділер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28</c:v>
                </c:pt>
                <c:pt idx="1">
                  <c:v>56</c:v>
                </c:pt>
              </c:numCache>
            </c:numRef>
          </c:val>
        </c:ser>
        <c:shape val="cylinder"/>
        <c:axId val="122798848"/>
        <c:axId val="122800384"/>
        <c:axId val="0"/>
      </c:bar3DChart>
      <c:catAx>
        <c:axId val="122798848"/>
        <c:scaling>
          <c:orientation val="minMax"/>
        </c:scaling>
        <c:axPos val="b"/>
        <c:tickLblPos val="nextTo"/>
        <c:txPr>
          <a:bodyPr/>
          <a:lstStyle/>
          <a:p>
            <a:pPr>
              <a:defRPr b="1" i="1">
                <a:solidFill>
                  <a:srgbClr val="009999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2800384"/>
        <c:crosses val="autoZero"/>
        <c:auto val="1"/>
        <c:lblAlgn val="ctr"/>
        <c:lblOffset val="100"/>
      </c:catAx>
      <c:valAx>
        <c:axId val="122800384"/>
        <c:scaling>
          <c:orientation val="minMax"/>
        </c:scaling>
        <c:axPos val="l"/>
        <c:majorGridlines/>
        <c:numFmt formatCode="General" sourceLinked="1"/>
        <c:tickLblPos val="nextTo"/>
        <c:crossAx val="12279884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4 - сынып</c:v>
                </c:pt>
              </c:strCache>
            </c:strRef>
          </c:tx>
          <c:spPr>
            <a:solidFill>
              <a:srgbClr val="009999"/>
            </a:solidFill>
          </c:spPr>
          <c:cat>
            <c:strRef>
              <c:f>Лист1!$A$2:$A$5</c:f>
              <c:strCache>
                <c:ptCount val="4"/>
                <c:pt idx="0">
                  <c:v>1 - пән</c:v>
                </c:pt>
                <c:pt idx="1">
                  <c:v>2 - пән</c:v>
                </c:pt>
                <c:pt idx="2">
                  <c:v>Қазақ тілі</c:v>
                </c:pt>
                <c:pt idx="3">
                  <c:v>2 - пән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9.6</c:v>
                </c:pt>
                <c:pt idx="1">
                  <c:v>8.8000000000000007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9 - сынып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cat>
            <c:strRef>
              <c:f>Лист1!$A$2:$A$5</c:f>
              <c:strCache>
                <c:ptCount val="4"/>
                <c:pt idx="0">
                  <c:v>1 - пән</c:v>
                </c:pt>
                <c:pt idx="1">
                  <c:v>2 - пән</c:v>
                </c:pt>
                <c:pt idx="2">
                  <c:v>Қазақ тілі</c:v>
                </c:pt>
                <c:pt idx="3">
                  <c:v>2 - пән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2">
                  <c:v>11.8</c:v>
                </c:pt>
                <c:pt idx="3">
                  <c:v>15.9</c:v>
                </c:pt>
              </c:numCache>
            </c:numRef>
          </c:val>
        </c:ser>
        <c:shape val="cylinder"/>
        <c:axId val="122641408"/>
        <c:axId val="122647296"/>
        <c:axId val="0"/>
      </c:bar3DChart>
      <c:catAx>
        <c:axId val="122641408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 i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2647296"/>
        <c:crosses val="autoZero"/>
        <c:auto val="1"/>
        <c:lblAlgn val="ctr"/>
        <c:lblOffset val="100"/>
      </c:catAx>
      <c:valAx>
        <c:axId val="122647296"/>
        <c:scaling>
          <c:orientation val="minMax"/>
        </c:scaling>
        <c:axPos val="l"/>
        <c:majorGridlines/>
        <c:numFmt formatCode="General" sourceLinked="1"/>
        <c:tickLblPos val="nextTo"/>
        <c:crossAx val="12264140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b="1" i="1">
              <a:solidFill>
                <a:srgbClr val="00990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0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2016 - 2017</c:v>
                </c:pt>
                <c:pt idx="1">
                  <c:v>2017 - 2018</c:v>
                </c:pt>
                <c:pt idx="2">
                  <c:v>2018 - 2019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84.9</c:v>
                </c:pt>
                <c:pt idx="1">
                  <c:v>78.099999999999994</c:v>
                </c:pt>
                <c:pt idx="2">
                  <c:v>76.5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2016 - 2017</c:v>
                </c:pt>
                <c:pt idx="1">
                  <c:v>2017 - 2018</c:v>
                </c:pt>
                <c:pt idx="2">
                  <c:v>2018 - 2019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2016 - 2017</c:v>
                </c:pt>
                <c:pt idx="1">
                  <c:v>2017 - 2018</c:v>
                </c:pt>
                <c:pt idx="2">
                  <c:v>2018 - 2019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</c:numCache>
            </c:numRef>
          </c:val>
        </c:ser>
        <c:shape val="box"/>
        <c:axId val="122977664"/>
        <c:axId val="122976128"/>
        <c:axId val="0"/>
      </c:bar3DChart>
      <c:valAx>
        <c:axId val="122976128"/>
        <c:scaling>
          <c:orientation val="minMax"/>
        </c:scaling>
        <c:axPos val="l"/>
        <c:majorGridlines/>
        <c:numFmt formatCode="General" sourceLinked="1"/>
        <c:tickLblPos val="nextTo"/>
        <c:crossAx val="122977664"/>
        <c:crosses val="autoZero"/>
        <c:crossBetween val="between"/>
      </c:valAx>
      <c:catAx>
        <c:axId val="1229776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 i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2976128"/>
        <c:crosses val="autoZero"/>
        <c:auto val="1"/>
        <c:lblAlgn val="ctr"/>
        <c:lblOffset val="100"/>
      </c:cat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0.42708</cdr:x>
      <cdr:y>0</cdr:y>
    </cdr:from>
    <cdr:to>
      <cdr:x>0.92708</cdr:x>
      <cdr:y>0.14058</cdr:y>
    </cdr:to>
    <cdr:sp macro="" textlink="">
      <cdr:nvSpPr>
        <cdr:cNvPr id="2" name="Блок-схема: дисплей 1"/>
        <cdr:cNvSpPr/>
      </cdr:nvSpPr>
      <cdr:spPr>
        <a:xfrm xmlns:a="http://schemas.openxmlformats.org/drawingml/2006/main">
          <a:off x="2928958" y="-222256"/>
          <a:ext cx="3429024" cy="420679"/>
        </a:xfrm>
        <a:prstGeom xmlns:a="http://schemas.openxmlformats.org/drawingml/2006/main" prst="flowChartDisplay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kk-KZ" sz="2000" dirty="0" smtClean="0">
              <a:latin typeface="Times New Roman" pitchFamily="18" charset="0"/>
              <a:cs typeface="Times New Roman" pitchFamily="18" charset="0"/>
            </a:rPr>
            <a:t>Оқушылар саны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5.jpeg"/><Relationship Id="rId4" Type="http://schemas.openxmlformats.org/officeDocument/2006/relationships/image" Target="../media/image6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4.pn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"Солтүстік Қазақстан облысы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Тимирязев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ауданы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әкімдігінің білім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бөлімі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коммуналдық мемлекеттік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мекемесінің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"Тимирязев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ауданының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Тимирязев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қазақ жалпы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беретін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мектеп-интернаты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коммуналдық мемлекеттік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мекемесі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4857752" y="1500174"/>
            <a:ext cx="4286248" cy="5072098"/>
          </a:xfrm>
          <a:prstGeom prst="verticalScroll">
            <a:avLst/>
          </a:prstGeom>
          <a:blipFill>
            <a:blip r:embed="rId2"/>
            <a:tile tx="0" ty="0" sx="100000" sy="100000" flip="none" algn="tl"/>
          </a:blipFill>
          <a:effectLst>
            <a:innerShdw blurRad="114300">
              <a:srgbClr val="00B0F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5572132" y="2000240"/>
            <a:ext cx="2928958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Пайдалануға берілген жылы:  2007.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Жоба бойынша қуаттылығы:  </a:t>
            </a: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500 оқушы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Мектеп жанындағы интернат 150 орындық.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2010</a:t>
            </a:r>
            <a:r>
              <a:rPr kumimoji="0" lang="kk-KZ" sz="1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жылы мектеп жанынан  30 орындық “Еркетай” шағын орталығы ашылды.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Мектепте 14 сынып – комплект, 143 оқушы бар.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1-4 сыныпта- 5 сынып – комплект –  оқушы саны - 46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5-9 сыныптарда – 6 сынып – комплект, оқушы саны – 67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10-11 – сыныптарда – 3 сынып – комплект, оқушы саны - 30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xmlns:pic="http://schemas.openxmlformats.org/drawingml/2006/picture" xmlns:lc="http://schemas.openxmlformats.org/drawingml/2006/lockedCanvas" val="0"/>
              </a:ext>
            </a:extLst>
          </a:blip>
          <a:srcRect b="25057"/>
          <a:stretch>
            <a:fillRect/>
          </a:stretch>
        </p:blipFill>
        <p:spPr>
          <a:xfrm>
            <a:off x="857224" y="1714488"/>
            <a:ext cx="4000528" cy="350046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715436" cy="1143000"/>
          </a:xfrm>
        </p:spPr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Деңгейлік бағдарламадан өткен педагогтер үлесі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1"/>
          <a:ext cx="6686568" cy="340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Горизонтальный свиток 4"/>
          <p:cNvSpPr/>
          <p:nvPr/>
        </p:nvSpPr>
        <p:spPr>
          <a:xfrm>
            <a:off x="5429256" y="3857604"/>
            <a:ext cx="3357586" cy="3000396"/>
          </a:xfrm>
          <a:prstGeom prst="horizontalScroll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Барлығы – 22</a:t>
            </a:r>
            <a:r>
              <a:rPr lang="en-US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педагог – үлесі - 61,1</a:t>
            </a:r>
            <a:r>
              <a:rPr lang="en-US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r>
              <a:rPr lang="kk-KZ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 деңгей – 4  – 11,1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kk-KZ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ІІ деңгей –  5 – 13,8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kk-KZ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ІІІ деңгей – 13 – 36,1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kk-KZ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401080" cy="1571612"/>
          </a:xfrm>
        </p:spPr>
        <p:txBody>
          <a:bodyPr>
            <a:noAutofit/>
          </a:bodyPr>
          <a:lstStyle/>
          <a:p>
            <a:r>
              <a:rPr lang="kk-KZ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Жоғары және бірінші  санаттағы педагогтердің 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және жас мамандар үлесі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kk-KZ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Барлық педагогтар саны - 30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643438" y="1285860"/>
          <a:ext cx="4286280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Содержимое 10"/>
          <p:cNvGraphicFramePr>
            <a:graphicFrameLocks noGrp="1"/>
          </p:cNvGraphicFramePr>
          <p:nvPr>
            <p:ph sz="half" idx="2"/>
          </p:nvPr>
        </p:nvGraphicFramePr>
        <p:xfrm>
          <a:off x="214280" y="2214552"/>
          <a:ext cx="4214845" cy="1928827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accent3">
                      <a:lumMod val="60000"/>
                      <a:lumOff val="40000"/>
                    </a:schemeClr>
                  </a:outerShdw>
                </a:effectLst>
                <a:tableStyleId>{5C22544A-7EE6-4342-B048-85BDC9FD1C3A}</a:tableStyleId>
              </a:tblPr>
              <a:tblGrid>
                <a:gridCol w="417317"/>
                <a:gridCol w="1268621"/>
                <a:gridCol w="842969"/>
                <a:gridCol w="842969"/>
                <a:gridCol w="842969"/>
              </a:tblGrid>
              <a:tr h="1474985">
                <a:tc>
                  <a:txBody>
                    <a:bodyPr/>
                    <a:lstStyle/>
                    <a:p>
                      <a:r>
                        <a:rPr lang="kk-KZ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Жоғарғы санат</a:t>
                      </a:r>
                      <a:endParaRPr lang="ru-RU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Бірінші санат</a:t>
                      </a:r>
                      <a:endParaRPr lang="ru-RU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Педагог</a:t>
                      </a:r>
                      <a:r>
                        <a:rPr lang="kk-KZ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зерттеуші</a:t>
                      </a:r>
                      <a:endParaRPr lang="ru-RU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Педагог - эксперт</a:t>
                      </a:r>
                      <a:endParaRPr lang="ru-RU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53842">
                <a:tc>
                  <a:txBody>
                    <a:bodyPr/>
                    <a:lstStyle/>
                    <a:p>
                      <a:r>
                        <a:rPr lang="kk-KZ" dirty="0" smtClean="0"/>
                        <a:t>1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8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12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Выгнутая вверх стрелка 11"/>
          <p:cNvSpPr/>
          <p:nvPr/>
        </p:nvSpPr>
        <p:spPr>
          <a:xfrm rot="5400000">
            <a:off x="1186412" y="4457134"/>
            <a:ext cx="1216152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 rot="5400000">
            <a:off x="3043800" y="4457134"/>
            <a:ext cx="1216152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857224" y="5500702"/>
            <a:ext cx="1357322" cy="1033272"/>
          </a:xfrm>
          <a:prstGeom prst="horizontalScroll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66,6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%</a:t>
            </a: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000364" y="5500702"/>
            <a:ext cx="1357322" cy="1000132"/>
          </a:xfrm>
          <a:prstGeom prst="horizontalScroll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36,6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%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ятно 2 16"/>
          <p:cNvSpPr/>
          <p:nvPr/>
        </p:nvSpPr>
        <p:spPr>
          <a:xfrm>
            <a:off x="6000760" y="5000636"/>
            <a:ext cx="3143240" cy="1857364"/>
          </a:xfrm>
          <a:prstGeom prst="irregularSeal2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Жас мамандар үлесі – 6,6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>
            <a:normAutofit fontScale="90000"/>
          </a:bodyPr>
          <a:lstStyle/>
          <a:p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Аудандық, облыстық, республикалық, халықаралық конференцияларға, семинарларға, байқауларға, педагогикалық оқуларға қатысушы педагогтер,  туралы ақпарат.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357159" y="2174874"/>
          <a:ext cx="8643997" cy="2825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087"/>
                <a:gridCol w="1801208"/>
                <a:gridCol w="1228666"/>
                <a:gridCol w="1571466"/>
                <a:gridCol w="1102689"/>
                <a:gridCol w="1517764"/>
                <a:gridCol w="1084117"/>
              </a:tblGrid>
              <a:tr h="1099565">
                <a:tc>
                  <a:txBody>
                    <a:bodyPr/>
                    <a:lstStyle/>
                    <a:p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Байқау дәрежесі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Конференция, семинарлар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Байқаулар, педагогикалық  оқулар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Ғылыми</a:t>
                      </a:r>
                      <a:r>
                        <a:rPr lang="kk-KZ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жобалар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Бағдарламалар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Әдістемелік басылымдар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549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Халықаралық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1549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Республикалық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17</a:t>
                      </a:r>
                      <a:endParaRPr lang="ru-RU" dirty="0"/>
                    </a:p>
                  </a:txBody>
                  <a:tcPr/>
                </a:tc>
              </a:tr>
              <a:tr h="431549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Облыстық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1549">
                <a:tc>
                  <a:txBody>
                    <a:bodyPr/>
                    <a:lstStyle/>
                    <a:p>
                      <a:r>
                        <a:rPr lang="kk-KZ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Аудандық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Мұғалім – мектеп жүрегі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C:\Users\Римма\Desktop\школа\IMG-20200512-WA00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4164233"/>
            <a:ext cx="2714644" cy="1922239"/>
          </a:xfrm>
          <a:prstGeom prst="rect">
            <a:avLst/>
          </a:prstGeom>
          <a:noFill/>
          <a:effectLst>
            <a:innerShdw blurRad="114300">
              <a:srgbClr val="002060"/>
            </a:innerShdw>
          </a:effectLst>
        </p:spPr>
      </p:pic>
      <p:pic>
        <p:nvPicPr>
          <p:cNvPr id="25603" name="Picture 3" descr="C:\Users\Римма\Desktop\школа\IMG-20200518-WA011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7383" y="4744218"/>
            <a:ext cx="2683773" cy="1893318"/>
          </a:xfrm>
          <a:prstGeom prst="rect">
            <a:avLst/>
          </a:prstGeom>
          <a:noFill/>
          <a:effectLst>
            <a:innerShdw blurRad="114300">
              <a:srgbClr val="002060"/>
            </a:innerShdw>
          </a:effectLst>
        </p:spPr>
      </p:pic>
      <p:pic>
        <p:nvPicPr>
          <p:cNvPr id="10" name="Рисунок 9" descr="C:\Users\Римма\Desktop\школа\IMG-20200518-WA011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214422"/>
            <a:ext cx="350046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  <p:pic>
        <p:nvPicPr>
          <p:cNvPr id="8" name="Рисунок 7" descr="C:\Users\Римма\Desktop\школа\IMG-20200517-WA0123.jpg"/>
          <p:cNvPicPr/>
          <p:nvPr/>
        </p:nvPicPr>
        <p:blipFill>
          <a:blip r:embed="rId5"/>
          <a:srcRect t="34531" b="34453"/>
          <a:stretch>
            <a:fillRect/>
          </a:stretch>
        </p:blipFill>
        <p:spPr bwMode="auto">
          <a:xfrm>
            <a:off x="428596" y="3714752"/>
            <a:ext cx="292895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  <p:pic>
        <p:nvPicPr>
          <p:cNvPr id="11" name="Рисунок 10" descr="C:\Users\Римма\Desktop\тши\IMG-20200519-WA0182.jpg"/>
          <p:cNvPicPr/>
          <p:nvPr/>
        </p:nvPicPr>
        <p:blipFill>
          <a:blip r:embed="rId6"/>
          <a:srcRect t="29578" b="29651"/>
          <a:stretch>
            <a:fillRect/>
          </a:stretch>
        </p:blipFill>
        <p:spPr bwMode="auto">
          <a:xfrm>
            <a:off x="1000100" y="1214422"/>
            <a:ext cx="328614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C:\Users\Римма\Desktop\19-05-2020_13-51-44\8e27ab13-00fe-43d3-bb20-aa254818a5e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19" y="3929066"/>
            <a:ext cx="3198211" cy="1807877"/>
          </a:xfrm>
          <a:prstGeom prst="rect">
            <a:avLst/>
          </a:prstGeom>
          <a:noFill/>
          <a:effectLst>
            <a:innerShdw blurRad="114300">
              <a:srgbClr val="002060"/>
            </a:innerShdw>
          </a:effectLst>
        </p:spPr>
      </p:pic>
      <p:pic>
        <p:nvPicPr>
          <p:cNvPr id="50179" name="Picture 3" descr="C:\Users\Римма\Desktop\19-05-2020_13-51-44\fe1a1830-632a-4a61-be1e-8a15989b4b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87714" y="4929198"/>
            <a:ext cx="2656286" cy="1571636"/>
          </a:xfrm>
          <a:prstGeom prst="rect">
            <a:avLst/>
          </a:prstGeom>
          <a:noFill/>
          <a:effectLst>
            <a:innerShdw blurRad="114300">
              <a:srgbClr val="002060"/>
            </a:innerShdw>
          </a:effectLst>
        </p:spPr>
      </p:pic>
      <p:pic>
        <p:nvPicPr>
          <p:cNvPr id="9" name="Picture 3" descr="C:\Users\Римма\Desktop\19-05-2020_13-51-44\08608443-6661-4244-8f9c-58ad0fdea8c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5" y="4071942"/>
            <a:ext cx="2803265" cy="1600197"/>
          </a:xfrm>
          <a:prstGeom prst="rect">
            <a:avLst/>
          </a:prstGeom>
          <a:noFill/>
        </p:spPr>
      </p:pic>
      <p:pic>
        <p:nvPicPr>
          <p:cNvPr id="10" name="Рисунок 9" descr="C:\Users\Римма\Desktop\19-05-2020_13-51-44\64a613ee-df7f-41d9-821b-355cd07be9b6.jpg"/>
          <p:cNvPicPr/>
          <p:nvPr/>
        </p:nvPicPr>
        <p:blipFill>
          <a:blip r:embed="rId5"/>
          <a:srcRect l="34634"/>
          <a:stretch>
            <a:fillRect/>
          </a:stretch>
        </p:blipFill>
        <p:spPr bwMode="auto">
          <a:xfrm>
            <a:off x="785786" y="357166"/>
            <a:ext cx="4143404" cy="298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C:\Users\Римма\Desktop\тши\IMG-20200520-WA000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80" y="1071547"/>
            <a:ext cx="3839497" cy="271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Материалдық – техникалық қамтамасыз ету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kk-KZ" sz="2400" dirty="0" smtClean="0"/>
              <a:t>Мектеп материалдық – техникалық құралдармен толық қамтамасыз етілген.</a:t>
            </a:r>
          </a:p>
          <a:p>
            <a:r>
              <a:rPr lang="kk-KZ" sz="2400" dirty="0" smtClean="0"/>
              <a:t>Бейнебақылау камералар саны – 35</a:t>
            </a:r>
          </a:p>
          <a:p>
            <a:r>
              <a:rPr lang="kk-KZ" sz="2400" dirty="0" smtClean="0"/>
              <a:t>Акт залында барлық музыкалық – техникалық аппараттар бар.</a:t>
            </a:r>
          </a:p>
          <a:p>
            <a:r>
              <a:rPr lang="kk-KZ" sz="2400" dirty="0" smtClean="0"/>
              <a:t>Тренажер залы  толық жабдықталған.</a:t>
            </a:r>
          </a:p>
          <a:p>
            <a:r>
              <a:rPr lang="kk-KZ" sz="2400" dirty="0" smtClean="0"/>
              <a:t>Спорт залы спорттық құралдармен толық қамтылған.</a:t>
            </a:r>
          </a:p>
          <a:p>
            <a:r>
              <a:rPr lang="kk-KZ" sz="2400" dirty="0" smtClean="0"/>
              <a:t>Асхана тұрмыстық техникалар мен ас үй жабдықтарымен қамтылған.</a:t>
            </a:r>
          </a:p>
          <a:p>
            <a:r>
              <a:rPr lang="kk-KZ" sz="2400" dirty="0" smtClean="0"/>
              <a:t>Мектеп ауласында жасанды газон футбол алаңы бар.</a:t>
            </a:r>
          </a:p>
          <a:p>
            <a:r>
              <a:rPr lang="kk-KZ" sz="2400" dirty="0" smtClean="0"/>
              <a:t>Бассейн - 1</a:t>
            </a:r>
          </a:p>
          <a:p>
            <a:r>
              <a:rPr lang="kk-KZ" sz="2400" dirty="0" smtClean="0"/>
              <a:t>Интерактивті тақталар – 6</a:t>
            </a:r>
          </a:p>
          <a:p>
            <a:r>
              <a:rPr lang="kk-KZ" sz="2400" dirty="0" smtClean="0"/>
              <a:t>Аудиторлық тақта -  26</a:t>
            </a:r>
          </a:p>
          <a:p>
            <a:r>
              <a:rPr lang="kk-KZ" sz="2400" dirty="0" smtClean="0"/>
              <a:t>Мультимедиялық кабинеттер -1</a:t>
            </a:r>
          </a:p>
          <a:p>
            <a:r>
              <a:rPr lang="kk-KZ" sz="2400" dirty="0" smtClean="0"/>
              <a:t>Техникалық құралдармен жабдықталған толық кабинеттер - 3</a:t>
            </a:r>
          </a:p>
          <a:p>
            <a:endParaRPr lang="kk-KZ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>
            <a:noAutofit/>
          </a:bodyPr>
          <a:lstStyle/>
          <a:p>
            <a:r>
              <a:rPr lang="kk-KZ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Білім алушылардың денсаулығын сақтау үшін жағдай жасау, оқу – тәрбие процесіне қатысушылардың қауіпсіздігін қамтамасыз ету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3" descr="D:\фото срабочего стола\2016 - 2017 фотолар\20170125_1613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58874" y="-428652"/>
            <a:ext cx="15240000" cy="8786834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357298"/>
            <a:ext cx="8401080" cy="4768865"/>
          </a:xfrm>
        </p:spPr>
        <p:txBody>
          <a:bodyPr>
            <a:normAutofit/>
          </a:bodyPr>
          <a:lstStyle/>
          <a:p>
            <a:pPr algn="just"/>
            <a:endParaRPr lang="kk-KZ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kk-KZ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kk-KZ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kk-KZ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kk-KZ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kk-KZ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kk-KZ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ятиугольник 16"/>
          <p:cNvSpPr/>
          <p:nvPr/>
        </p:nvSpPr>
        <p:spPr>
          <a:xfrm>
            <a:off x="642910" y="1643050"/>
            <a:ext cx="7786742" cy="107157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Бір тренер – спорт шебері, бір тренер және 2 оқушы – спорт шеберіне үміткер. Секция қатысушылары республикалық, облыстық,  аудандық жарыстардың жеңімпаздары. Секцияларға оқушылар үлкен қызығушылықпен қатысады.</a:t>
            </a:r>
            <a:endParaRPr lang="ru-RU" dirty="0"/>
          </a:p>
        </p:txBody>
      </p:sp>
      <p:sp>
        <p:nvSpPr>
          <p:cNvPr id="19" name="Пятиугольник 18"/>
          <p:cNvSpPr/>
          <p:nvPr/>
        </p:nvSpPr>
        <p:spPr>
          <a:xfrm>
            <a:off x="642910" y="2857496"/>
            <a:ext cx="7715304" cy="857256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Бала қауіпсіздігі – басты орында. Оқу жылының басында талапқа сай қауіпсіздік нұсқаулықтары жасалынып, оқушыларға таныстырылып, ата – аналарға қол қойғызылып отырады.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ятиугольник 19"/>
          <p:cNvSpPr/>
          <p:nvPr/>
        </p:nvSpPr>
        <p:spPr>
          <a:xfrm>
            <a:off x="714348" y="4000504"/>
            <a:ext cx="7715304" cy="107157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Интернат оқушылары 5 мезгіл  тамақпен қамтамасыз етілген.Соның ішінде 80 пайызы мемлекет тарапынан, 20 пайызы ата – аналар тарапынан төленеді.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ятиугольник 20"/>
          <p:cNvSpPr/>
          <p:nvPr/>
        </p:nvSpPr>
        <p:spPr>
          <a:xfrm>
            <a:off x="642910" y="5214950"/>
            <a:ext cx="7715304" cy="1143008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None/>
            </a:pPr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Оқыту жағдайы санитариялық ережелер мен нормаларға сәйкес. Сабақ кестесі санитарлық –эпидемиялық нормаға сай жасалынады. Балалардың жас ерекшелігі ескеріледі. </a:t>
            </a:r>
          </a:p>
          <a:p>
            <a:pPr algn="just">
              <a:buNone/>
            </a:pPr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Мектеп пен ата – ана арасында келісім – шарт жасалған.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Римма\Desktop\ТШИ\20150128_10403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786190"/>
            <a:ext cx="4190467" cy="2268535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C:\Users\Римма\Desktop\Мектеп6 интернат6 бассейн фотолары\20150128_1023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929066"/>
            <a:ext cx="3804061" cy="2231453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C:\Users\Римма\Desktop\ТШИ\20150128_10271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1" y="500042"/>
            <a:ext cx="3857651" cy="3000396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reflection blurRad="6350" stA="50000" endA="300" endPos="55000" dir="5400000" sy="-100000" algn="bl" rotWithShape="0"/>
          </a:effectLst>
        </p:spPr>
      </p:pic>
      <p:pic>
        <p:nvPicPr>
          <p:cNvPr id="8" name="Рисунок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1" y="357166"/>
            <a:ext cx="3500462" cy="322661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>
            <a:noAutofit/>
          </a:bodyPr>
          <a:lstStyle/>
          <a:p>
            <a:r>
              <a:rPr lang="kk-KZ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Білім алушылардың денсаулығын сақтау үшін жағдай жасау, оқу – тәрбие процесіне қатысушылардың қауіпсіздігін қамтамасыз ету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3" descr="D:\фото срабочего стола\2016 - 2017 фотолар\20170125_1613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58874" y="-428652"/>
            <a:ext cx="15240000" cy="8786834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357298"/>
            <a:ext cx="8401080" cy="4768865"/>
          </a:xfrm>
        </p:spPr>
        <p:txBody>
          <a:bodyPr>
            <a:normAutofit/>
          </a:bodyPr>
          <a:lstStyle/>
          <a:p>
            <a:pPr algn="just"/>
            <a:endParaRPr lang="kk-KZ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kk-KZ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kk-KZ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kk-KZ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kk-KZ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kk-KZ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kk-KZ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ятиугольник 16"/>
          <p:cNvSpPr/>
          <p:nvPr/>
        </p:nvSpPr>
        <p:spPr>
          <a:xfrm>
            <a:off x="642910" y="1571612"/>
            <a:ext cx="8358246" cy="178595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Штат бойынша психолог – 1, әлеуметтік педагог - 1</a:t>
            </a:r>
          </a:p>
          <a:p>
            <a:pPr algn="ctr"/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Мектепте әлеуметтік – психологиялық жұмыс тиісті түрде ұйымдастырылады. Оқушылардан жыл бойы жас ерекшелігі, бейімделу, сыныптан – сыныпқа көшу сынды сауалнамалар алынып диагностика жүргізіледі.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Құқықбұзушылықтың алдын – алу бойынша жұмыстар уақытында жүргізіледі.</a:t>
            </a:r>
          </a:p>
        </p:txBody>
      </p:sp>
      <p:sp>
        <p:nvSpPr>
          <p:cNvPr id="19" name="Пятиугольник 18"/>
          <p:cNvSpPr/>
          <p:nvPr/>
        </p:nvSpPr>
        <p:spPr>
          <a:xfrm>
            <a:off x="642910" y="3857628"/>
            <a:ext cx="8143932" cy="857256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Бейнебақылау камераларының мектеп бойынша саны – 35, мектепте акт залы, спортзал, кітапхана, бассейн және барлық дәліздер мен интернат қабаттарында бейнебақылау камералары орнатылған.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ятиугольник 19"/>
          <p:cNvSpPr/>
          <p:nvPr/>
        </p:nvSpPr>
        <p:spPr>
          <a:xfrm>
            <a:off x="642910" y="5214950"/>
            <a:ext cx="7929618" cy="107157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Мектепішілік және аудандық кәмелетке толмағандар жөніндегі инспекцияның есебінде тұрған оқушылар саны – 0.</a:t>
            </a:r>
          </a:p>
          <a:p>
            <a:pPr algn="just"/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2007 – 2020  жылдар аралығында тәртіпбұзушылық, қылмыс, ерте жүктілік тіркелген жоқ.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Педагогтерді ақпараттық коммуникациялық технологиямен қамтамасыз ету және кәсіби қызметіндегі сапалы өзгерістерді зерттеу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ашивка 5"/>
          <p:cNvSpPr/>
          <p:nvPr/>
        </p:nvSpPr>
        <p:spPr>
          <a:xfrm>
            <a:off x="571472" y="3429000"/>
            <a:ext cx="484632" cy="5000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642910" y="1643050"/>
            <a:ext cx="484632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571472" y="5429264"/>
            <a:ext cx="484632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1214414" y="1571612"/>
            <a:ext cx="6715172" cy="785818"/>
          </a:xfrm>
          <a:prstGeom prst="flowChartTerminator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Педагогтар мен басшылардың кәсіптік және жеке өзін – өзі көтеруі үшін барлық жағдайлар жасалған.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1142976" y="5143512"/>
            <a:ext cx="6572296" cy="1000132"/>
          </a:xfrm>
          <a:prstGeom prst="flowChartTerminator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Жоспарға сай біліктілік курстарына, санаттарын көтеру үшін де мүмкіндіктер қарастырылған</a:t>
            </a:r>
            <a:r>
              <a:rPr lang="kk-KZ" dirty="0" smtClean="0"/>
              <a:t>. </a:t>
            </a:r>
            <a:endParaRPr lang="ru-RU" dirty="0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1142976" y="2643182"/>
            <a:ext cx="7143800" cy="2000264"/>
          </a:xfrm>
          <a:prstGeom prst="flowChartTerminator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62500" lnSpcReduction="20000"/>
          </a:bodyPr>
          <a:lstStyle/>
          <a:p>
            <a:r>
              <a:rPr lang="kk-KZ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Әр педагогке тиімді жұмыс жасау үшін моноблок берілген. Интернет желісіне қосылған, білім платформаларын қажетінше пайдаланады. </a:t>
            </a:r>
          </a:p>
          <a:p>
            <a:r>
              <a:rPr lang="kk-KZ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(Білім – Лэнд, Дарын – онлайн, СМК, күнделік кз т.б.)  Республикалық  педагогикалық басылымдармен , ғылыми журналдардмен тығыз байланыста</a:t>
            </a:r>
            <a:r>
              <a:rPr lang="kk-KZ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/>
          </a:bodyPr>
          <a:lstStyle/>
          <a:p>
            <a:r>
              <a:rPr lang="kk-KZ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Оқытудың ақпараттық – коммуникациялық технологиялары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929222"/>
          </a:xfrm>
        </p:spPr>
        <p:txBody>
          <a:bodyPr>
            <a:normAutofit fontScale="85000" lnSpcReduction="20000"/>
          </a:bodyPr>
          <a:lstStyle/>
          <a:p>
            <a:r>
              <a:rPr lang="kk-KZ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Қазіргі заманғы білім беру технологияларын енгізуде мектеп жүйелі жұмыс жасап келеді. Барлық  педагогтер мен ата – аналар, оқушылар үшін электронды журнал “Күнделік кз” жұмыс жасайды. </a:t>
            </a:r>
          </a:p>
          <a:p>
            <a:r>
              <a:rPr lang="kk-KZ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Мектеп туралы барлық ақпараттар ұлттық білімдік деректер қорында сақталған.(НОБД)  </a:t>
            </a:r>
          </a:p>
          <a:p>
            <a:r>
              <a:rPr lang="kk-KZ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Мектеп бойынша компьютер саны – 20, ноутбук – 12, сонымен қатар педагогтар үшін кабинеттерге 30 заманауи моноболоктар  берілген. </a:t>
            </a:r>
          </a:p>
          <a:p>
            <a:r>
              <a:rPr lang="kk-KZ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компьютерге шаққанда келетін оқушы саны – 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4/1</a:t>
            </a:r>
            <a:endParaRPr lang="kk-KZ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оқушыға 1 компьютерден)</a:t>
            </a:r>
          </a:p>
          <a:p>
            <a:r>
              <a:rPr lang="kk-KZ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Мектеп “Қазақтелеком”  АҚ интернет жүйесіне қосылған.</a:t>
            </a:r>
          </a:p>
          <a:p>
            <a:r>
              <a:rPr lang="kk-KZ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Жылдамдығы – 8 Мгбс</a:t>
            </a:r>
          </a:p>
          <a:p>
            <a:r>
              <a:rPr lang="kk-KZ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Қазіргі уақытта сапалы біліммен қамтамасыз ету үшін мектеп барлық  бейне, теле, музыкалық аппаратурамен жабдықталған. </a:t>
            </a:r>
          </a:p>
          <a:p>
            <a:r>
              <a:rPr lang="kk-KZ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Ағымдағы жылы мультимедиялық кабинеттерде 183 сабақ, тәрбие сағаты, презентациялар, байқаулар, элективті курстар, педагогикалық кеңестер, ӘБ отырыстары өткізілді.</a:t>
            </a:r>
          </a:p>
          <a:p>
            <a:endParaRPr lang="kk-KZ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kk-K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Педагогтардың кәсіптік және жеке өзін – өзі көтеруі үшін жағдай жасау, әдістемелік кеңістіктің бар болуы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Римма\Desktop\тши\IMG-20200520-WA0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1857364"/>
            <a:ext cx="1866541" cy="2571768"/>
          </a:xfrm>
          <a:prstGeom prst="rect">
            <a:avLst/>
          </a:prstGeom>
          <a:noFill/>
          <a:effectLst>
            <a:innerShdw blurRad="114300">
              <a:srgbClr val="002060"/>
            </a:innerShdw>
          </a:effectLst>
        </p:spPr>
      </p:pic>
      <p:pic>
        <p:nvPicPr>
          <p:cNvPr id="6" name="Рисунок 5" descr="C:\Users\Римма\Desktop\тши\IMG-20200520-WA00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89509">
            <a:off x="1571604" y="1928802"/>
            <a:ext cx="1717542" cy="2366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  <p:pic>
        <p:nvPicPr>
          <p:cNvPr id="8" name="Рисунок 7" descr="C:\Users\Римма\Desktop\тши\IMG-20200520-WA00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56515">
            <a:off x="6429388" y="1857364"/>
            <a:ext cx="1738325" cy="2394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  <p:pic>
        <p:nvPicPr>
          <p:cNvPr id="9" name="Рисунок 8" descr="C:\Users\Римма\Desktop\школа\IMG20200518172047.jpg"/>
          <p:cNvPicPr/>
          <p:nvPr/>
        </p:nvPicPr>
        <p:blipFill>
          <a:blip r:embed="rId5" cstate="print"/>
          <a:srcRect l="7439" t="2425" r="8265" b="6691"/>
          <a:stretch>
            <a:fillRect/>
          </a:stretch>
        </p:blipFill>
        <p:spPr bwMode="auto">
          <a:xfrm rot="20712623">
            <a:off x="378339" y="4429963"/>
            <a:ext cx="1388776" cy="2025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  <p:pic>
        <p:nvPicPr>
          <p:cNvPr id="10" name="Рисунок 9" descr="C:\Users\Римма\Desktop\школа\IMG20200518172111.jpg"/>
          <p:cNvPicPr/>
          <p:nvPr/>
        </p:nvPicPr>
        <p:blipFill>
          <a:blip r:embed="rId6" cstate="print"/>
          <a:srcRect l="20502" t="8966" r="4729" b="8276"/>
          <a:stretch>
            <a:fillRect/>
          </a:stretch>
        </p:blipFill>
        <p:spPr bwMode="auto">
          <a:xfrm rot="20769143">
            <a:off x="6918929" y="4792854"/>
            <a:ext cx="2051666" cy="1698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pic>
        <p:nvPicPr>
          <p:cNvPr id="11" name="Рисунок 10" descr="C:\Users\Римма\Desktop\школа\IMG20200518172120.jpg"/>
          <p:cNvPicPr/>
          <p:nvPr/>
        </p:nvPicPr>
        <p:blipFill>
          <a:blip r:embed="rId7" cstate="print"/>
          <a:srcRect l="5180" t="21589" r="10225" b="4744"/>
          <a:stretch>
            <a:fillRect/>
          </a:stretch>
        </p:blipFill>
        <p:spPr bwMode="auto">
          <a:xfrm rot="15486726">
            <a:off x="2209795" y="4480151"/>
            <a:ext cx="166933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pic>
        <p:nvPicPr>
          <p:cNvPr id="12" name="Рисунок 11" descr="C:\Users\Римма\Desktop\школа\IMG20200518172135.jpg"/>
          <p:cNvPicPr/>
          <p:nvPr/>
        </p:nvPicPr>
        <p:blipFill>
          <a:blip r:embed="rId8" cstate="print"/>
          <a:srcRect l="3363" t="23278" r="10077" b="8341"/>
          <a:stretch>
            <a:fillRect/>
          </a:stretch>
        </p:blipFill>
        <p:spPr bwMode="auto">
          <a:xfrm rot="15376555">
            <a:off x="4726435" y="4419694"/>
            <a:ext cx="1746137" cy="19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/>
              <a:t/>
            </a:r>
            <a:br>
              <a:rPr lang="kk-KZ" dirty="0" smtClean="0"/>
            </a:br>
            <a:endParaRPr lang="ru-RU" dirty="0"/>
          </a:p>
        </p:txBody>
      </p:sp>
      <p:pic>
        <p:nvPicPr>
          <p:cNvPr id="4" name="Содержимое 3" descr="C:\Users\Римма\Desktop\школа\IMG20200518155236.jpg"/>
          <p:cNvPicPr>
            <a:picLocks noGrp="1"/>
          </p:cNvPicPr>
          <p:nvPr>
            <p:ph idx="1"/>
          </p:nvPr>
        </p:nvPicPr>
        <p:blipFill>
          <a:blip r:embed="rId2" cstate="print"/>
          <a:srcRect l="9317" t="13773" r="14820" b="2522"/>
          <a:stretch>
            <a:fillRect/>
          </a:stretch>
        </p:blipFill>
        <p:spPr bwMode="auto">
          <a:xfrm rot="20528827">
            <a:off x="615375" y="1094404"/>
            <a:ext cx="1634551" cy="2356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  <p:pic>
        <p:nvPicPr>
          <p:cNvPr id="5" name="Рисунок 4" descr="C:\Users\Римма\Desktop\школа\IMG20200518172146.jpg"/>
          <p:cNvPicPr/>
          <p:nvPr/>
        </p:nvPicPr>
        <p:blipFill>
          <a:blip r:embed="rId3" cstate="print"/>
          <a:srcRect l="2008" t="14829" r="23866" b="14990"/>
          <a:stretch>
            <a:fillRect/>
          </a:stretch>
        </p:blipFill>
        <p:spPr bwMode="auto">
          <a:xfrm rot="17209664">
            <a:off x="6432881" y="1339480"/>
            <a:ext cx="2473771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  <p:pic>
        <p:nvPicPr>
          <p:cNvPr id="6" name="Рисунок 5" descr="C:\Users\Римма\Desktop\школа\IMG20200518172234.jpg"/>
          <p:cNvPicPr/>
          <p:nvPr/>
        </p:nvPicPr>
        <p:blipFill>
          <a:blip r:embed="rId4" cstate="print"/>
          <a:srcRect t="5398" r="7136" b="2828"/>
          <a:stretch>
            <a:fillRect/>
          </a:stretch>
        </p:blipFill>
        <p:spPr bwMode="auto">
          <a:xfrm rot="10800000">
            <a:off x="3285250" y="860445"/>
            <a:ext cx="2786082" cy="2192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  <p:pic>
        <p:nvPicPr>
          <p:cNvPr id="7" name="Рисунок 6" descr="C:\Users\Римма\Desktop\тши\IMG-20200520-WA0126.jpg"/>
          <p:cNvPicPr/>
          <p:nvPr/>
        </p:nvPicPr>
        <p:blipFill>
          <a:blip r:embed="rId5" cstate="print"/>
          <a:srcRect t="16557"/>
          <a:stretch>
            <a:fillRect/>
          </a:stretch>
        </p:blipFill>
        <p:spPr bwMode="auto">
          <a:xfrm rot="20609402">
            <a:off x="1285852" y="4000504"/>
            <a:ext cx="157163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  <p:pic>
        <p:nvPicPr>
          <p:cNvPr id="8" name="Рисунок 7" descr="C:\Users\Римма\Desktop\тши\IMG20200520155052.jpg"/>
          <p:cNvPicPr/>
          <p:nvPr/>
        </p:nvPicPr>
        <p:blipFill>
          <a:blip r:embed="rId6" cstate="print"/>
          <a:srcRect l="19861" t="16724" r="6727" b="13103"/>
          <a:stretch>
            <a:fillRect/>
          </a:stretch>
        </p:blipFill>
        <p:spPr bwMode="auto">
          <a:xfrm rot="6339166">
            <a:off x="6366984" y="4393844"/>
            <a:ext cx="2558294" cy="1513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  <p:pic>
        <p:nvPicPr>
          <p:cNvPr id="9" name="Рисунок 8" descr="C:\Users\Римма\Desktop\тши\IMG20200520155109.jpg"/>
          <p:cNvPicPr/>
          <p:nvPr/>
        </p:nvPicPr>
        <p:blipFill>
          <a:blip r:embed="rId7" cstate="print"/>
          <a:srcRect l="4465" t="13103" r="7577"/>
          <a:stretch>
            <a:fillRect/>
          </a:stretch>
        </p:blipFill>
        <p:spPr bwMode="auto">
          <a:xfrm>
            <a:off x="3286116" y="3714752"/>
            <a:ext cx="2980566" cy="2407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Инклюзивтік білім  алуға жағдай жасау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ятно 2 5"/>
          <p:cNvSpPr/>
          <p:nvPr/>
        </p:nvSpPr>
        <p:spPr>
          <a:xfrm>
            <a:off x="1643042" y="1428736"/>
            <a:ext cx="6500858" cy="4786346"/>
          </a:xfrm>
          <a:prstGeom prst="irregularSeal2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Мектепте инклюзивтік білім алатын оқушы саны- 0</a:t>
            </a:r>
          </a:p>
          <a:p>
            <a:pPr algn="ctr"/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Инклюзивтік білім беру бойынша курстан өткен педагог саны - 3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2071678"/>
            <a:ext cx="1000133" cy="144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одержимое 9"/>
          <p:cNvGraphicFramePr>
            <a:graphicFrameLocks noGrp="1"/>
          </p:cNvGraphicFramePr>
          <p:nvPr>
            <p:ph sz="half" idx="2"/>
          </p:nvPr>
        </p:nvGraphicFramePr>
        <p:xfrm>
          <a:off x="428596" y="1500174"/>
          <a:ext cx="3757610" cy="3468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Содержимое 10"/>
          <p:cNvGraphicFramePr>
            <a:graphicFrameLocks noGrp="1"/>
          </p:cNvGraphicFramePr>
          <p:nvPr>
            <p:ph sz="quarter" idx="4"/>
          </p:nvPr>
        </p:nvGraphicFramePr>
        <p:xfrm>
          <a:off x="4857752" y="1571612"/>
          <a:ext cx="3898899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ятиугольник 6"/>
          <p:cNvSpPr/>
          <p:nvPr/>
        </p:nvSpPr>
        <p:spPr>
          <a:xfrm>
            <a:off x="5357818" y="214290"/>
            <a:ext cx="3571900" cy="91326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Оқу бағдарламасын табысты меңгерген оқушылар үлесінің серпіні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714348" y="214290"/>
            <a:ext cx="3571900" cy="928694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Соңғы үш жыл ішіндегі оқушылардың оқу рейтингі</a:t>
            </a:r>
            <a:endParaRPr lang="ru-RU" b="1" dirty="0"/>
          </a:p>
        </p:txBody>
      </p:sp>
      <p:sp>
        <p:nvSpPr>
          <p:cNvPr id="14" name="Выгнутая вверх стрелка 13"/>
          <p:cNvSpPr/>
          <p:nvPr/>
        </p:nvSpPr>
        <p:spPr>
          <a:xfrm rot="5400000">
            <a:off x="3139832" y="4432540"/>
            <a:ext cx="500274" cy="35058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5" name="Выгнутая вверх стрелка 14"/>
          <p:cNvSpPr/>
          <p:nvPr/>
        </p:nvSpPr>
        <p:spPr>
          <a:xfrm rot="5400000">
            <a:off x="6640294" y="4289664"/>
            <a:ext cx="500274" cy="35058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71471" y="5072073"/>
          <a:ext cx="8072495" cy="1632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1"/>
                <a:gridCol w="1893106"/>
                <a:gridCol w="2018124"/>
                <a:gridCol w="2018124"/>
              </a:tblGrid>
              <a:tr h="345563">
                <a:tc>
                  <a:txBody>
                    <a:bodyPr/>
                    <a:lstStyle/>
                    <a:p>
                      <a:r>
                        <a:rPr lang="kk-KZ" b="1" dirty="0" smtClean="0">
                          <a:latin typeface="Times New Roman" pitchFamily="18" charset="0"/>
                          <a:cs typeface="Times New Roman" pitchFamily="18" charset="0"/>
                        </a:rPr>
                        <a:t>Көрсеткіштер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2017-2018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2018-2019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2019-2020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4948">
                <a:tc>
                  <a:txBody>
                    <a:bodyPr/>
                    <a:lstStyle/>
                    <a:p>
                      <a:r>
                        <a:rPr lang="kk-KZ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Білім сапасы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53,3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61,1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65,9</a:t>
                      </a:r>
                      <a:endParaRPr lang="ru-RU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5563">
                <a:tc>
                  <a:txBody>
                    <a:bodyPr/>
                    <a:lstStyle/>
                    <a:p>
                      <a:r>
                        <a:rPr lang="kk-KZ" b="1" dirty="0" smtClean="0">
                          <a:solidFill>
                            <a:srgbClr val="0099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Үздіктер </a:t>
                      </a:r>
                      <a:endParaRPr lang="ru-RU" b="1" dirty="0">
                        <a:solidFill>
                          <a:srgbClr val="0099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1" dirty="0" smtClean="0">
                          <a:solidFill>
                            <a:srgbClr val="0099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18,6</a:t>
                      </a:r>
                      <a:endParaRPr lang="ru-RU" b="1" dirty="0">
                        <a:solidFill>
                          <a:srgbClr val="0099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1" dirty="0" smtClean="0">
                          <a:solidFill>
                            <a:srgbClr val="0099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21,6</a:t>
                      </a:r>
                      <a:endParaRPr lang="ru-RU" b="1" dirty="0">
                        <a:solidFill>
                          <a:srgbClr val="0099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1" dirty="0" smtClean="0">
                          <a:solidFill>
                            <a:srgbClr val="0099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19,5</a:t>
                      </a:r>
                      <a:endParaRPr lang="ru-RU" b="1" dirty="0">
                        <a:solidFill>
                          <a:srgbClr val="0099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5563">
                <a:tc>
                  <a:txBody>
                    <a:bodyPr/>
                    <a:lstStyle/>
                    <a:p>
                      <a:r>
                        <a:rPr lang="kk-KZ" b="1" dirty="0" smtClean="0">
                          <a:solidFill>
                            <a:srgbClr val="0099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Екпінділер</a:t>
                      </a:r>
                      <a:endParaRPr lang="ru-RU" b="1" dirty="0">
                        <a:solidFill>
                          <a:srgbClr val="0099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1" dirty="0" smtClean="0">
                          <a:solidFill>
                            <a:srgbClr val="0099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34,6</a:t>
                      </a:r>
                      <a:endParaRPr lang="ru-RU" b="1" dirty="0">
                        <a:solidFill>
                          <a:srgbClr val="0099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1" dirty="0" smtClean="0">
                          <a:solidFill>
                            <a:srgbClr val="0099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39,5</a:t>
                      </a:r>
                      <a:endParaRPr lang="ru-RU" b="1" dirty="0">
                        <a:solidFill>
                          <a:srgbClr val="0099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1" dirty="0" smtClean="0">
                          <a:solidFill>
                            <a:srgbClr val="0099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39,1</a:t>
                      </a:r>
                      <a:endParaRPr lang="ru-RU" b="1" dirty="0">
                        <a:solidFill>
                          <a:srgbClr val="0099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>
            <a:noAutofit/>
          </a:bodyPr>
          <a:lstStyle/>
          <a:p>
            <a:r>
              <a:rPr lang="kk-KZ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Білім беру ұйымының қамқоршылық кеңесінің қызметі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endParaRPr lang="ru-RU" sz="2000" dirty="0" smtClean="0"/>
          </a:p>
          <a:p>
            <a:pPr fontAlgn="base"/>
            <a:endParaRPr lang="ru-RU" sz="2000" dirty="0" smtClean="0"/>
          </a:p>
          <a:p>
            <a:pPr fontAlgn="base"/>
            <a:endParaRPr lang="ru-RU" sz="2000" dirty="0" smtClean="0"/>
          </a:p>
          <a:p>
            <a:pPr fontAlgn="base"/>
            <a:endParaRPr lang="ru-RU" sz="2000" dirty="0" smtClean="0"/>
          </a:p>
          <a:p>
            <a:pPr fontAlgn="base">
              <a:buNone/>
            </a:pPr>
            <a:r>
              <a:rPr lang="ru-RU" sz="2000" dirty="0" smtClean="0"/>
              <a:t>     </a:t>
            </a:r>
          </a:p>
          <a:p>
            <a:pPr fontAlgn="base">
              <a:buNone/>
            </a:pPr>
            <a:r>
              <a:rPr lang="ru-RU" sz="2000" dirty="0" smtClean="0"/>
              <a:t>     </a:t>
            </a:r>
          </a:p>
          <a:p>
            <a:endParaRPr lang="ru-RU" sz="2000" dirty="0"/>
          </a:p>
        </p:txBody>
      </p:sp>
      <p:pic>
        <p:nvPicPr>
          <p:cNvPr id="10" name="Рисунок 8"/>
          <p:cNvPicPr>
            <a:picLocks noChangeAspect="1"/>
          </p:cNvPicPr>
          <p:nvPr/>
        </p:nvPicPr>
        <p:blipFill>
          <a:blip r:embed="rId2"/>
          <a:srcRect l="16667" r="19167"/>
          <a:stretch>
            <a:fillRect/>
          </a:stretch>
        </p:blipFill>
        <p:spPr bwMode="auto">
          <a:xfrm>
            <a:off x="6264342" y="928671"/>
            <a:ext cx="195099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pic>
        <p:nvPicPr>
          <p:cNvPr id="11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2699" y="2928934"/>
            <a:ext cx="200026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7030A0"/>
            </a:innerShdw>
          </a:effectLst>
        </p:spPr>
      </p:pic>
      <p:pic>
        <p:nvPicPr>
          <p:cNvPr id="12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4857761"/>
            <a:ext cx="2086053" cy="157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7030A0"/>
            </a:innerShdw>
          </a:effec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357158" y="928670"/>
            <a:ext cx="2571768" cy="571504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</a:gradFill>
          <a:ln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Білім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және ғылым министрінің бұйрығына сәйкес мектепте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ережеге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сай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қамқоршылық кеңесі құрылды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Білім беру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ұйымының  білім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алушылары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тәрбиеленушілері үшін қолайлы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орта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қалыптастыруды ұйымдастыруда жан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жақты қолдау көрсетеді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Барлық  мәселелер бойынша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жиналыстарға, конференцияларға қатысып, шешім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қабылдауда үлкен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роль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атқарады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Мектепте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«Үштік одақ»  тығыз жұмыс жасайды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000364" y="928670"/>
            <a:ext cx="2071702" cy="571504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</a:gradFill>
          <a:ln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Білім беру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ұйымының қызметімен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беру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ұйымындағы білім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алушыларға және тәрбиеленушілерге жасалған жағдайлармен танысып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отырады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Қамқоршылық кеңестің қолдауымен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Абай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Құнанбаевтың кешін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ұйымдастырдық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Кеңес төрағасы өз тарапынан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жеңіспаздар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қатысушыларға бағалы сыйлықтар ұсынды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6" name="Стрелка вправо 15"/>
          <p:cNvSpPr/>
          <p:nvPr/>
        </p:nvSpPr>
        <p:spPr>
          <a:xfrm>
            <a:off x="5429256" y="1785926"/>
            <a:ext cx="428628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5429256" y="3571876"/>
            <a:ext cx="428628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5429256" y="5643578"/>
            <a:ext cx="428628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Білім сапасын ішкі және сыртқы бағалаудың нәтижелері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428736"/>
            <a:ext cx="4040188" cy="571503"/>
          </a:xfrm>
        </p:spPr>
        <p:txBody>
          <a:bodyPr>
            <a:noAutofit/>
          </a:bodyPr>
          <a:lstStyle/>
          <a:p>
            <a:pPr algn="ctr"/>
            <a:r>
              <a:rPr lang="kk-KZ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Оқу жетістіктерін сырттай бағалау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428596" y="2071678"/>
          <a:ext cx="3640164" cy="3554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357298"/>
            <a:ext cx="4041775" cy="393689"/>
          </a:xfrm>
        </p:spPr>
        <p:txBody>
          <a:bodyPr>
            <a:noAutofit/>
          </a:bodyPr>
          <a:lstStyle/>
          <a:p>
            <a:r>
              <a:rPr lang="kk-KZ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Ұлттық бірыңғай тестілеу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Содержимое 4"/>
          <p:cNvGraphicFramePr>
            <a:graphicFrameLocks noGrp="1"/>
          </p:cNvGraphicFramePr>
          <p:nvPr>
            <p:ph sz="quarter" idx="4"/>
          </p:nvPr>
        </p:nvGraphicFramePr>
        <p:xfrm>
          <a:off x="5214942" y="2071679"/>
          <a:ext cx="3328982" cy="2928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500034" y="5298440"/>
          <a:ext cx="8429683" cy="94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960"/>
                <a:gridCol w="2330935"/>
                <a:gridCol w="1404947"/>
                <a:gridCol w="1404947"/>
                <a:gridCol w="1404947"/>
                <a:gridCol w="1404947"/>
              </a:tblGrid>
              <a:tr h="370840">
                <a:tc>
                  <a:txBody>
                    <a:bodyPr/>
                    <a:lstStyle/>
                    <a:p>
                      <a:r>
                        <a:rPr lang="kk-KZ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ОЖСБ</a:t>
                      </a:r>
                      <a:r>
                        <a:rPr lang="kk-KZ" sz="1600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- 2018</a:t>
                      </a:r>
                    </a:p>
                    <a:p>
                      <a:r>
                        <a:rPr lang="kk-KZ" sz="1600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4 - сынып</a:t>
                      </a:r>
                      <a:endParaRPr lang="ru-RU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ОЖСБ  - 2018</a:t>
                      </a:r>
                    </a:p>
                    <a:p>
                      <a:r>
                        <a:rPr lang="kk-KZ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9 - сынып</a:t>
                      </a:r>
                      <a:endParaRPr lang="ru-RU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ҰБТ - 2017</a:t>
                      </a:r>
                      <a:endParaRPr lang="ru-RU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ҰБТ - 2018</a:t>
                      </a:r>
                      <a:endParaRPr lang="ru-RU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ҰБТ - 2019</a:t>
                      </a:r>
                      <a:endParaRPr lang="ru-RU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sz="16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18,5</a:t>
                      </a:r>
                      <a:endParaRPr lang="ru-RU" sz="1600" b="1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27,8</a:t>
                      </a:r>
                      <a:endParaRPr lang="ru-RU" sz="1600" b="1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84,9</a:t>
                      </a:r>
                      <a:endParaRPr lang="ru-RU" sz="1600" b="1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78,1</a:t>
                      </a:r>
                      <a:endParaRPr lang="ru-RU" sz="1600" b="1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6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76,4</a:t>
                      </a:r>
                      <a:endParaRPr lang="ru-RU" sz="1600" b="1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Оқушылардың жетістіктері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Облыстық жетістіктер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2017 – 2020  жылдар аралығында олимпиада, ғылы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 </a:t>
            </a: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жобалар, байқаулар,оқулар, спорт - </a:t>
            </a:r>
          </a:p>
          <a:p>
            <a:pPr algn="ctr">
              <a:buNone/>
            </a:pP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тық жарыстарға қатысқан оқушылар саны – 52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оқушылар үлесі – 34,9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Республикалық жетістіктер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141817" cy="39512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2017 – 2020  жылдар аралығында олимпиада, ғылы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 </a:t>
            </a: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жобалар,  “</a:t>
            </a:r>
            <a:r>
              <a:rPr lang="en-US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IQanat</a:t>
            </a: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 олимпиадасы, байқаулар,оқулар, спорт - </a:t>
            </a:r>
          </a:p>
          <a:p>
            <a:pPr algn="ctr">
              <a:buNone/>
            </a:pP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тық жарыстарға қатысқан оқушылар саны –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105 </a:t>
            </a: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оқушылар үлесі –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73</a:t>
            </a: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,4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Римма\Desktop\Оқушылар мен мұғалімдер грамоталары\школа\IMG-20200512-WA014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571876"/>
            <a:ext cx="221457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chemeClr val="accent5">
                <a:lumMod val="75000"/>
              </a:schemeClr>
            </a:inn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143372" y="3786190"/>
            <a:ext cx="4643470" cy="2500330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“Жаңа ғасыр таланттары” интеллектуалды – олимпиадалық, шығармашылық орталығы құрастырған “Дарынды дарабоздар” атты республикалық энциклопедияға мектебіміздің білім мен өнерде, спортта  үлкен жетістікке жеткен  оқушыларымыз енді.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Дарынды дарабоздар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C:\Users\Римма\Desktop\Оқушылар мен мұғалімдер грамоталары\школа\IMG-20200512-WA01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39516"/>
          <a:stretch>
            <a:fillRect/>
          </a:stretch>
        </p:blipFill>
        <p:spPr bwMode="auto">
          <a:xfrm>
            <a:off x="214282" y="1428736"/>
            <a:ext cx="2786082" cy="1785950"/>
          </a:xfrm>
          <a:prstGeom prst="rect">
            <a:avLst/>
          </a:prstGeom>
          <a:noFill/>
          <a:effectLst>
            <a:innerShdw blurRad="114300">
              <a:schemeClr val="accent5">
                <a:lumMod val="75000"/>
              </a:schemeClr>
            </a:innerShdw>
          </a:effectLst>
          <a:scene3d>
            <a:camera prst="orthographicFront"/>
            <a:lightRig rig="threePt" dir="t"/>
          </a:scene3d>
          <a:sp3d>
            <a:bevelT prst="relaxedInset"/>
            <a:bevelB/>
          </a:sp3d>
        </p:spPr>
      </p:pic>
      <p:pic>
        <p:nvPicPr>
          <p:cNvPr id="9" name="Рисунок 8" descr="C:\Users\Римма\Desktop\Оқушылар мен мұғалімдер грамоталары\школа\IMG-20200512-WA015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2143116"/>
            <a:ext cx="2571768" cy="202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chemeClr val="accent5">
                <a:lumMod val="75000"/>
              </a:schemeClr>
            </a:innerShdw>
          </a:effectLst>
          <a:scene3d>
            <a:camera prst="orthographicFront"/>
            <a:lightRig rig="threePt" dir="t"/>
          </a:scene3d>
          <a:sp3d/>
        </p:spPr>
      </p:pic>
      <p:pic>
        <p:nvPicPr>
          <p:cNvPr id="10" name="Рисунок 9" descr="C:\Users\Римма\Desktop\Оқушылар мен мұғалімдер грамоталары\школа\IMG-20200512-WA0118.jpeg"/>
          <p:cNvPicPr/>
          <p:nvPr/>
        </p:nvPicPr>
        <p:blipFill>
          <a:blip r:embed="rId4" cstate="print"/>
          <a:srcRect t="13148" b="50880"/>
          <a:stretch>
            <a:fillRect/>
          </a:stretch>
        </p:blipFill>
        <p:spPr bwMode="auto">
          <a:xfrm>
            <a:off x="4643438" y="4500570"/>
            <a:ext cx="285752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13" name="Рисунок 12" descr="C:\Users\Римма\Desktop\Оқушылар мен мұғалімдер грамоталары\школа\IMG20200512201931.jpg"/>
          <p:cNvPicPr/>
          <p:nvPr/>
        </p:nvPicPr>
        <p:blipFill>
          <a:blip r:embed="rId5" cstate="print"/>
          <a:srcRect t="15985" b="42521"/>
          <a:stretch>
            <a:fillRect/>
          </a:stretch>
        </p:blipFill>
        <p:spPr bwMode="auto">
          <a:xfrm>
            <a:off x="785786" y="4000504"/>
            <a:ext cx="292895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16200000">
              <a:schemeClr val="accent5">
                <a:lumMod val="75000"/>
                <a:alpha val="50000"/>
              </a:scheme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14" name="Рисунок 13" descr="C:\Users\Римма\Desktop\Оқушылар мен мұғалімдер грамоталары\школа\IMG2020051221212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1714488"/>
            <a:ext cx="2857520" cy="2073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chemeClr val="accent5">
                <a:lumMod val="75000"/>
              </a:scheme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Римма\Desktop\Оқушылар мен мұғалімдер грамоталары\школа\IMG-20200512-WA0107.jpeg"/>
          <p:cNvPicPr/>
          <p:nvPr/>
        </p:nvPicPr>
        <p:blipFill>
          <a:blip r:embed="rId2" cstate="print"/>
          <a:srcRect t="20863" b="37923"/>
          <a:stretch>
            <a:fillRect/>
          </a:stretch>
        </p:blipFill>
        <p:spPr bwMode="auto">
          <a:xfrm>
            <a:off x="4714876" y="4143380"/>
            <a:ext cx="335758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chemeClr val="accent5">
                <a:lumMod val="75000"/>
              </a:schemeClr>
            </a:innerShdw>
          </a:effectLst>
          <a:scene3d>
            <a:camera prst="perspectiveRight"/>
            <a:lightRig rig="threePt" dir="t"/>
          </a:scene3d>
        </p:spPr>
      </p:pic>
      <p:pic>
        <p:nvPicPr>
          <p:cNvPr id="10" name="Содержимое 9" descr="C:\Users\Римма\Desktop\Оқушылар мен мұғалімдер грамоталары\школа\IMG-20200512-WA0117.jpeg"/>
          <p:cNvPicPr>
            <a:picLocks noGrp="1"/>
          </p:cNvPicPr>
          <p:nvPr>
            <p:ph sz="half" idx="2"/>
          </p:nvPr>
        </p:nvPicPr>
        <p:blipFill>
          <a:blip r:embed="rId3" cstate="print"/>
          <a:srcRect t="40957" b="21942"/>
          <a:stretch>
            <a:fillRect/>
          </a:stretch>
        </p:blipFill>
        <p:spPr bwMode="auto">
          <a:xfrm>
            <a:off x="500034" y="571480"/>
            <a:ext cx="4040188" cy="266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chemeClr val="accent5">
                <a:lumMod val="75000"/>
              </a:schemeClr>
            </a:innerShdw>
          </a:effectLst>
          <a:scene3d>
            <a:camera prst="perspectiveRight"/>
            <a:lightRig rig="threePt" dir="t"/>
          </a:scene3d>
        </p:spPr>
      </p:pic>
      <p:pic>
        <p:nvPicPr>
          <p:cNvPr id="12" name="Рисунок 11" descr="C:\Users\Римма\Desktop\Оқушылар мен мұғалімдер грамоталары\школа\IMG-20200512-WA0129.jpeg"/>
          <p:cNvPicPr/>
          <p:nvPr/>
        </p:nvPicPr>
        <p:blipFill>
          <a:blip r:embed="rId4" cstate="print"/>
          <a:srcRect t="33192" b="21951"/>
          <a:stretch>
            <a:fillRect/>
          </a:stretch>
        </p:blipFill>
        <p:spPr bwMode="auto">
          <a:xfrm>
            <a:off x="5286380" y="642918"/>
            <a:ext cx="385762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16200000">
              <a:schemeClr val="accent5">
                <a:lumMod val="75000"/>
                <a:alpha val="50000"/>
              </a:schemeClr>
            </a:innerShdw>
          </a:effectLst>
          <a:scene3d>
            <a:camera prst="perspectiveRight"/>
            <a:lightRig rig="threePt" dir="t"/>
          </a:scene3d>
        </p:spPr>
      </p:pic>
      <p:pic>
        <p:nvPicPr>
          <p:cNvPr id="13" name="Рисунок 12" descr="C:\Users\Римма\Desktop\Оқушылар мен мұғалімдер грамоталары\школа\IMG-20200512-WA0144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3571876"/>
            <a:ext cx="221457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chemeClr val="accent5">
                <a:lumMod val="75000"/>
              </a:schemeClr>
            </a:inn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Римма\Desktop\тши\IMG-20200520-WA0003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2643206" cy="1868829"/>
          </a:xfrm>
          <a:prstGeom prst="rect">
            <a:avLst/>
          </a:prstGeom>
          <a:noFill/>
          <a:effectLst>
            <a:innerShdw blurRad="114300">
              <a:srgbClr val="002060"/>
            </a:innerShdw>
          </a:effectLst>
        </p:spPr>
      </p:pic>
      <p:pic>
        <p:nvPicPr>
          <p:cNvPr id="9" name="Рисунок 8" descr="C:\Users\Римма\Desktop\тши\IMG-20200520-WA0004(1).jpg"/>
          <p:cNvPicPr/>
          <p:nvPr/>
        </p:nvPicPr>
        <p:blipFill>
          <a:blip r:embed="rId3" cstate="print"/>
          <a:srcRect t="1426"/>
          <a:stretch>
            <a:fillRect/>
          </a:stretch>
        </p:blipFill>
        <p:spPr bwMode="auto">
          <a:xfrm>
            <a:off x="3143240" y="714356"/>
            <a:ext cx="257176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  <p:pic>
        <p:nvPicPr>
          <p:cNvPr id="25604" name="Picture 4" descr="C:\Users\Римма\Desktop\тши\IMG-20200520-WA0010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1357298"/>
            <a:ext cx="2704306" cy="1909916"/>
          </a:xfrm>
          <a:prstGeom prst="rect">
            <a:avLst/>
          </a:prstGeom>
          <a:noFill/>
          <a:effectLst>
            <a:innerShdw blurRad="114300">
              <a:srgbClr val="002060"/>
            </a:innerShdw>
          </a:effectLst>
        </p:spPr>
      </p:pic>
      <p:pic>
        <p:nvPicPr>
          <p:cNvPr id="11" name="Рисунок 10" descr="C:\Users\Римма\Desktop\тши\IMG-20200520-WA0004(1).jpg"/>
          <p:cNvPicPr/>
          <p:nvPr/>
        </p:nvPicPr>
        <p:blipFill>
          <a:blip r:embed="rId5" cstate="print"/>
          <a:srcRect t="1426"/>
          <a:stretch>
            <a:fillRect/>
          </a:stretch>
        </p:blipFill>
        <p:spPr bwMode="auto">
          <a:xfrm>
            <a:off x="214282" y="2643182"/>
            <a:ext cx="271464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  <p:pic>
        <p:nvPicPr>
          <p:cNvPr id="25605" name="Picture 5" descr="C:\Users\Римма\Desktop\тши\IMG-20200520-WA0011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3286124"/>
            <a:ext cx="2571768" cy="1816312"/>
          </a:xfrm>
          <a:prstGeom prst="rect">
            <a:avLst/>
          </a:prstGeom>
          <a:noFill/>
          <a:effectLst>
            <a:innerShdw blurRad="114300">
              <a:srgbClr val="002060"/>
            </a:innerShdw>
          </a:effectLst>
        </p:spPr>
      </p:pic>
      <p:pic>
        <p:nvPicPr>
          <p:cNvPr id="25606" name="Picture 6" descr="C:\Users\Римма\Desktop\тши\IMG-20200520-WA0012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60" y="4429132"/>
            <a:ext cx="2829829" cy="1998567"/>
          </a:xfrm>
          <a:prstGeom prst="rect">
            <a:avLst/>
          </a:prstGeom>
          <a:noFill/>
          <a:effectLst>
            <a:innerShdw blurRad="114300">
              <a:srgbClr val="002060"/>
            </a:inn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500198"/>
          </a:xfrm>
        </p:spPr>
        <p:txBody>
          <a:bodyPr>
            <a:noAutofit/>
          </a:bodyPr>
          <a:lstStyle/>
          <a:p>
            <a:r>
              <a:rPr lang="kk-KZ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Жаңа модификациядағы пәндік кабинеттермен қамтамасыз етілу үлесі  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0" y="1785926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C:\Users\Римма\Desktop\школа\IMG-20200518-WA005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7166"/>
            <a:ext cx="2864635" cy="1962722"/>
          </a:xfrm>
          <a:prstGeom prst="rect">
            <a:avLst/>
          </a:prstGeom>
          <a:noFill/>
          <a:effectLst>
            <a:innerShdw blurRad="114300">
              <a:srgbClr val="002060"/>
            </a:innerShdw>
          </a:effectLst>
        </p:spPr>
      </p:pic>
      <p:pic>
        <p:nvPicPr>
          <p:cNvPr id="24579" name="Picture 3" descr="C:\Users\Римма\Desktop\школа\IMG-20200518-WA00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714356"/>
            <a:ext cx="2820815" cy="1994405"/>
          </a:xfrm>
          <a:prstGeom prst="rect">
            <a:avLst/>
          </a:prstGeom>
          <a:noFill/>
          <a:effectLst>
            <a:innerShdw blurRad="114300">
              <a:srgbClr val="002060"/>
            </a:innerShdw>
          </a:effectLst>
        </p:spPr>
      </p:pic>
      <p:pic>
        <p:nvPicPr>
          <p:cNvPr id="24580" name="Picture 4" descr="C:\Users\Римма\Desktop\школа\IMG-20200518-WA01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1285860"/>
            <a:ext cx="2524100" cy="1766870"/>
          </a:xfrm>
          <a:prstGeom prst="rect">
            <a:avLst/>
          </a:prstGeom>
          <a:noFill/>
          <a:effectLst>
            <a:innerShdw blurRad="114300">
              <a:srgbClr val="002060"/>
            </a:innerShdw>
          </a:effectLst>
        </p:spPr>
      </p:pic>
      <p:pic>
        <p:nvPicPr>
          <p:cNvPr id="11" name="Рисунок 10" descr="C:\Users\Римма\Desktop\школа\IMG-20200512-WA009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3714752"/>
            <a:ext cx="1325561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  <p:pic>
        <p:nvPicPr>
          <p:cNvPr id="12" name="Рисунок 11" descr="C:\Users\Римма\Desktop\школа\Screenshot_2020-05-15-20-31-08-79.png"/>
          <p:cNvPicPr/>
          <p:nvPr/>
        </p:nvPicPr>
        <p:blipFill>
          <a:blip r:embed="rId6" cstate="print"/>
          <a:srcRect t="37230" b="37301"/>
          <a:stretch>
            <a:fillRect/>
          </a:stretch>
        </p:blipFill>
        <p:spPr bwMode="auto">
          <a:xfrm>
            <a:off x="3500430" y="3071810"/>
            <a:ext cx="271464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  <p:pic>
        <p:nvPicPr>
          <p:cNvPr id="13" name="Содержимое 12" descr="C:\Users\Римма\Desktop\школа\IMG-20200512-WA0095.jpg"/>
          <p:cNvPicPr>
            <a:picLocks noGrp="1"/>
          </p:cNvPicPr>
          <p:nvPr>
            <p:ph sz="quarter" idx="4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86710" y="4357694"/>
            <a:ext cx="1173771" cy="1982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  <p:pic>
        <p:nvPicPr>
          <p:cNvPr id="26626" name="Picture 2" descr="C:\Users\Римма\Desktop\тши\IMG-20200520-WA0013(1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2659151"/>
            <a:ext cx="3143272" cy="2222392"/>
          </a:xfrm>
          <a:prstGeom prst="rect">
            <a:avLst/>
          </a:prstGeom>
          <a:noFill/>
          <a:effectLst>
            <a:innerShdw blurRad="114300">
              <a:srgbClr val="002060"/>
            </a:inn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4"/>
          <p:cNvPicPr>
            <a:picLocks noGrp="1"/>
          </p:cNvPicPr>
          <p:nvPr>
            <p:ph sz="half" idx="2"/>
          </p:nvPr>
        </p:nvPicPr>
        <p:blipFill rotWithShape="1">
          <a:blip r:embed="rId2"/>
          <a:srcRect l="35079" t="33757" r="35930" b="14705"/>
          <a:stretch/>
        </p:blipFill>
        <p:spPr bwMode="auto">
          <a:xfrm>
            <a:off x="1285852" y="714356"/>
            <a:ext cx="6594613" cy="52149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Халықаралық ынтымақтастықты жүзеге асыру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2018 жылы “Жастар жылы “ аясында мектебімізде Америкалық  волонтерлер: Томсон және Мадина мектеп педагогтерімен және  жастарымен кездесу өткізді.  Болашақта осы жүйеде жұмыс жалғастыру  жоспарлануда.</a:t>
            </a:r>
            <a:endParaRPr lang="ru-RU" sz="2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tm.sko.gov.kz/sites/tm.sko.gov.kz/uploads/galeries/full/34951893abba35550e2b601965bc60a1_1631_01082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2928934"/>
            <a:ext cx="2467077" cy="1643074"/>
          </a:xfrm>
          <a:prstGeom prst="rect">
            <a:avLst/>
          </a:prstGeom>
          <a:noFill/>
        </p:spPr>
      </p:pic>
      <p:pic>
        <p:nvPicPr>
          <p:cNvPr id="25604" name="Picture 4" descr="http://tm.sko.gov.kz/sites/tm.sko.gov.kz/uploads/galeries/preview/2a9bbd90d1a6174dae36c1cb6f61fdd0_1643_050820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928934"/>
            <a:ext cx="2333655" cy="1750241"/>
          </a:xfrm>
          <a:prstGeom prst="rect">
            <a:avLst/>
          </a:prstGeom>
          <a:noFill/>
        </p:spPr>
      </p:pic>
      <p:pic>
        <p:nvPicPr>
          <p:cNvPr id="25606" name="Picture 6" descr="http://tm.sko.gov.kz/sites/tm.sko.gov.kz/uploads/galeries/preview/3f66e480c7a37d18a7f455db4f85edc0_1643_050820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2928934"/>
            <a:ext cx="2286016" cy="1714512"/>
          </a:xfrm>
          <a:prstGeom prst="rect">
            <a:avLst/>
          </a:prstGeom>
          <a:noFill/>
        </p:spPr>
      </p:pic>
      <p:pic>
        <p:nvPicPr>
          <p:cNvPr id="25608" name="Picture 8" descr="http://tm.sko.gov.kz/sites/tm.sko.gov.kz/uploads/galeries/preview/49f4f9e93018f899f5b01ea15aa53e3b_1643_0508201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4857760"/>
            <a:ext cx="2381235" cy="1785926"/>
          </a:xfrm>
          <a:prstGeom prst="rect">
            <a:avLst/>
          </a:prstGeom>
          <a:noFill/>
        </p:spPr>
      </p:pic>
      <p:pic>
        <p:nvPicPr>
          <p:cNvPr id="25610" name="Picture 10" descr="http://tm.sko.gov.kz/sites/tm.sko.gov.kz/uploads/galeries/preview/58130d59889e574689d9568350e6e1bf_1643_0508201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4857760"/>
            <a:ext cx="2357454" cy="17680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785786" y="2428868"/>
            <a:ext cx="7858180" cy="1304738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Назарларыңызға рахмет!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F:\12\1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3500438"/>
            <a:ext cx="285752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chemeClr val="accent6">
                <a:lumMod val="50000"/>
              </a:schemeClr>
            </a:innerShdw>
          </a:effectLst>
          <a:scene3d>
            <a:camera prst="isometricOffAxis2Left"/>
            <a:lightRig rig="threePt" dir="t"/>
          </a:scene3d>
        </p:spPr>
      </p:pic>
      <p:pic>
        <p:nvPicPr>
          <p:cNvPr id="5" name="Содержимое 5"/>
          <p:cNvPicPr>
            <a:picLocks noGrp="1"/>
          </p:cNvPicPr>
          <p:nvPr>
            <p:ph sz="half" idx="2"/>
          </p:nvPr>
        </p:nvPicPr>
        <p:blipFill rotWithShape="1">
          <a:blip r:embed="rId3" cstate="print"/>
          <a:srcRect l="12467" t="16750" r="33610" b="11098"/>
          <a:stretch/>
        </p:blipFill>
        <p:spPr bwMode="auto">
          <a:xfrm>
            <a:off x="3500430" y="928670"/>
            <a:ext cx="2857520" cy="1857388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  <a:scene3d>
            <a:camera prst="isometricOffAxis2Left"/>
            <a:lightRig rig="threePt" dir="t"/>
          </a:scene3d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6" name="Содержимое 4"/>
          <p:cNvPicPr>
            <a:picLocks/>
          </p:cNvPicPr>
          <p:nvPr/>
        </p:nvPicPr>
        <p:blipFill rotWithShape="1">
          <a:blip r:embed="rId4" cstate="print"/>
          <a:srcRect l="12612" t="17007" r="33755" b="11097"/>
          <a:stretch/>
        </p:blipFill>
        <p:spPr bwMode="auto">
          <a:xfrm>
            <a:off x="714348" y="285728"/>
            <a:ext cx="2543164" cy="1945711"/>
          </a:xfrm>
          <a:prstGeom prst="rect">
            <a:avLst/>
          </a:prstGeom>
          <a:ln>
            <a:noFill/>
          </a:ln>
          <a:effectLst>
            <a:innerShdw blurRad="114300">
              <a:schemeClr val="accent6">
                <a:lumMod val="50000"/>
              </a:schemeClr>
            </a:innerShdw>
          </a:effectLst>
          <a:scene3d>
            <a:camera prst="isometricOffAxis2Left"/>
            <a:lightRig rig="threePt" dir="t"/>
          </a:scene3d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7" name="Рисунок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143380"/>
            <a:ext cx="2686048" cy="1928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  <a:scene3d>
            <a:camera prst="isometricOffAxis2Left"/>
            <a:lightRig rig="threePt" dir="t"/>
          </a:scene3d>
        </p:spPr>
      </p:pic>
      <p:pic>
        <p:nvPicPr>
          <p:cNvPr id="8" name="Рисунок 7" descr="C:\Users\Римма\Desktop\школа\IMG-20200518-WA012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18317" y="1571612"/>
            <a:ext cx="2325683" cy="16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2Left"/>
            <a:lightRig rig="threePt" dir="t"/>
          </a:scene3d>
        </p:spPr>
      </p:pic>
      <p:sp>
        <p:nvSpPr>
          <p:cNvPr id="9" name="Блок-схема: знак завершения 8"/>
          <p:cNvSpPr/>
          <p:nvPr/>
        </p:nvSpPr>
        <p:spPr>
          <a:xfrm rot="575079">
            <a:off x="1351996" y="2563441"/>
            <a:ext cx="1672767" cy="301752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Биология</a:t>
            </a:r>
            <a:endParaRPr lang="ru-RU" dirty="0"/>
          </a:p>
        </p:txBody>
      </p:sp>
      <p:sp>
        <p:nvSpPr>
          <p:cNvPr id="10" name="Блок-схема: знак завершения 9"/>
          <p:cNvSpPr/>
          <p:nvPr/>
        </p:nvSpPr>
        <p:spPr>
          <a:xfrm rot="610000">
            <a:off x="4156965" y="3073147"/>
            <a:ext cx="1660871" cy="301752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Математика</a:t>
            </a:r>
            <a:endParaRPr lang="ru-RU" dirty="0"/>
          </a:p>
        </p:txBody>
      </p:sp>
      <p:sp>
        <p:nvSpPr>
          <p:cNvPr id="11" name="Блок-схема: знак завершения 10"/>
          <p:cNvSpPr/>
          <p:nvPr/>
        </p:nvSpPr>
        <p:spPr>
          <a:xfrm rot="483239">
            <a:off x="7086028" y="3533208"/>
            <a:ext cx="1508807" cy="301752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Физика</a:t>
            </a:r>
            <a:endParaRPr lang="ru-RU" dirty="0"/>
          </a:p>
        </p:txBody>
      </p:sp>
      <p:sp>
        <p:nvSpPr>
          <p:cNvPr id="12" name="Блок-схема: знак завершения 11"/>
          <p:cNvSpPr/>
          <p:nvPr/>
        </p:nvSpPr>
        <p:spPr>
          <a:xfrm rot="575870">
            <a:off x="5497031" y="6330141"/>
            <a:ext cx="1437649" cy="301752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Қазақ тілі</a:t>
            </a:r>
            <a:endParaRPr lang="ru-RU" dirty="0"/>
          </a:p>
        </p:txBody>
      </p:sp>
      <p:sp>
        <p:nvSpPr>
          <p:cNvPr id="13" name="Блок-схема: знак завершения 12"/>
          <p:cNvSpPr/>
          <p:nvPr/>
        </p:nvSpPr>
        <p:spPr>
          <a:xfrm rot="457158">
            <a:off x="1348796" y="5771088"/>
            <a:ext cx="1730957" cy="370868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Мультимедия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8" cy="500066"/>
          </a:xfrm>
        </p:spPr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Сапалы білім беруді қамтамасыз ету</a:t>
            </a:r>
            <a:r>
              <a:rPr lang="kk-KZ" dirty="0" smtClean="0">
                <a:solidFill>
                  <a:srgbClr val="C00000"/>
                </a:solidFill>
              </a:rPr>
              <a:t/>
            </a:r>
            <a:br>
              <a:rPr lang="kk-KZ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7829576" cy="1143007"/>
          </a:xfrm>
        </p:spPr>
        <p:txBody>
          <a:bodyPr>
            <a:normAutofit/>
          </a:bodyPr>
          <a:lstStyle/>
          <a:p>
            <a:r>
              <a:rPr lang="kk-KZ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  <a:r>
              <a:rPr lang="en-US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kk-KZ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жылдан бері білім ордасында  үш “Алтын белгі” иегері шықса, 2019 – 2020 оқу жылында бір “Алтын белгі” үміткері бар.</a:t>
            </a:r>
          </a:p>
          <a:p>
            <a:r>
              <a:rPr lang="kk-KZ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“Үздік аттестат” иегерлерінің саны – </a:t>
            </a:r>
            <a:r>
              <a:rPr lang="en-US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kk-KZ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7169" name="Object 1"/>
          <p:cNvGraphicFramePr>
            <a:graphicFrameLocks/>
          </p:cNvGraphicFramePr>
          <p:nvPr/>
        </p:nvGraphicFramePr>
        <p:xfrm>
          <a:off x="571472" y="1928802"/>
          <a:ext cx="1928826" cy="1714512"/>
        </p:xfrm>
        <a:graphic>
          <a:graphicData uri="http://schemas.openxmlformats.org/presentationml/2006/ole">
            <p:oleObj spid="_x0000_s7169" name="Изображение" r:id="rId3" imgW="0" imgH="0" progId="StaticMetafile">
              <p:embed/>
            </p:oleObj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934" y="2000241"/>
            <a:ext cx="1357322" cy="169666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B prst="angle"/>
          </a:sp3d>
        </p:spPr>
      </p:pic>
      <p:sp>
        <p:nvSpPr>
          <p:cNvPr id="8" name="Прямоугольник 7"/>
          <p:cNvSpPr/>
          <p:nvPr/>
        </p:nvSpPr>
        <p:spPr>
          <a:xfrm>
            <a:off x="571472" y="3857628"/>
            <a:ext cx="2286016" cy="5000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Абдрахман Айнұр</a:t>
            </a:r>
          </a:p>
          <a:p>
            <a:pPr algn="ctr"/>
            <a:r>
              <a:rPr lang="kk-KZ" sz="1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“Алтын белгі – 2011”</a:t>
            </a:r>
            <a:endParaRPr lang="ru-RU" sz="1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14744" y="3786190"/>
            <a:ext cx="228601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Мусин Ақылбек</a:t>
            </a:r>
          </a:p>
          <a:p>
            <a:pPr algn="ctr"/>
            <a:r>
              <a:rPr lang="kk-KZ" sz="1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“Алтын белгі – 2015”</a:t>
            </a:r>
            <a:endParaRPr lang="ru-RU" sz="1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57950" y="3786190"/>
            <a:ext cx="2357454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Илюкина Диана</a:t>
            </a:r>
          </a:p>
          <a:p>
            <a:pPr algn="ctr"/>
            <a:r>
              <a:rPr lang="kk-KZ" sz="1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“Алтын белгі – 2017”</a:t>
            </a:r>
            <a:endParaRPr lang="ru-RU" sz="1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2" name="AutoShape 4" descr="https://sun9-4.userapi.com/c635105/v635105576/12653/WAro4jNZeQ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 descr="D:\фото срабочего стола\2016 год\2016 конференц\IMG_20160617_13281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44" y="4429132"/>
            <a:ext cx="107157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D:\фото срабочего стола\2016 год\2016 конференц\IMG_20160617_13284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66" y="4572008"/>
            <a:ext cx="1071570" cy="1357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7" cstate="print"/>
          <a:srcRect t="15948" b="14655"/>
          <a:stretch>
            <a:fillRect/>
          </a:stretch>
        </p:blipFill>
        <p:spPr bwMode="auto">
          <a:xfrm>
            <a:off x="6786578" y="2071678"/>
            <a:ext cx="1285884" cy="1594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1071538" y="6000768"/>
            <a:ext cx="2286016" cy="5000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Сериков Ермек</a:t>
            </a:r>
          </a:p>
          <a:p>
            <a:pPr algn="ctr"/>
            <a:r>
              <a:rPr lang="kk-KZ" sz="1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“Үздік аттестат– 2016”</a:t>
            </a:r>
            <a:endParaRPr lang="ru-RU" sz="1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15140" y="6000768"/>
            <a:ext cx="228601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Тарахи Махаббат</a:t>
            </a:r>
          </a:p>
          <a:p>
            <a:pPr algn="ctr"/>
            <a:r>
              <a:rPr lang="kk-KZ" sz="1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“Үздік аттестат– 2016”</a:t>
            </a:r>
            <a:endParaRPr lang="ru-RU" sz="1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Выноска-облако 16"/>
          <p:cNvSpPr/>
          <p:nvPr/>
        </p:nvSpPr>
        <p:spPr>
          <a:xfrm>
            <a:off x="3571868" y="4286256"/>
            <a:ext cx="3071834" cy="235745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400" dirty="0" smtClean="0">
                <a:latin typeface="Times New Roman" pitchFamily="18" charset="0"/>
                <a:cs typeface="Times New Roman" pitchFamily="18" charset="0"/>
              </a:rPr>
              <a:t>2008 – 2019 жылдар аралығында 183 түлек аттестат алды, “Алтын белгі” аттестатын алған түлектер үлесі – 1,63,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%</a:t>
            </a:r>
            <a:r>
              <a:rPr lang="kk-KZ" sz="1400" dirty="0" smtClean="0">
                <a:latin typeface="Times New Roman" pitchFamily="18" charset="0"/>
                <a:cs typeface="Times New Roman" pitchFamily="18" charset="0"/>
              </a:rPr>
              <a:t>“Үздік аттестат” алған түлектер үлесі – 1,09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Қосымша білім берумен қамтылу үлесі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sz="half" idx="1"/>
          </p:nvPr>
        </p:nvGraphicFramePr>
        <p:xfrm>
          <a:off x="500034" y="1714488"/>
          <a:ext cx="8215370" cy="1496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  <a:gridCol w="1877799"/>
                <a:gridCol w="1408349"/>
                <a:gridCol w="1643074"/>
                <a:gridCol w="1643074"/>
              </a:tblGrid>
              <a:tr h="889965">
                <a:tc>
                  <a:txBody>
                    <a:bodyPr/>
                    <a:lstStyle/>
                    <a:p>
                      <a:r>
                        <a:rPr lang="kk-KZ" dirty="0" smtClean="0"/>
                        <a:t>Мектепішілік</a:t>
                      </a:r>
                      <a:r>
                        <a:rPr lang="kk-KZ" baseline="0" dirty="0" smtClean="0"/>
                        <a:t> үйірмелер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Факультативтер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Секциялар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Өнер мектебі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Балалар</a:t>
                      </a:r>
                      <a:r>
                        <a:rPr lang="kk-KZ" baseline="0" dirty="0" smtClean="0"/>
                        <a:t> және жа</a:t>
                      </a:r>
                      <a:r>
                        <a:rPr lang="kk-KZ" dirty="0" smtClean="0"/>
                        <a:t>сөспірімдер</a:t>
                      </a:r>
                      <a:r>
                        <a:rPr lang="kk-KZ" baseline="0" dirty="0" smtClean="0"/>
                        <a:t> клубы </a:t>
                      </a:r>
                      <a:endParaRPr lang="ru-RU" dirty="0"/>
                    </a:p>
                  </a:txBody>
                  <a:tcPr/>
                </a:tc>
              </a:tr>
              <a:tr h="581645">
                <a:tc>
                  <a:txBody>
                    <a:bodyPr/>
                    <a:lstStyle/>
                    <a:p>
                      <a:r>
                        <a:rPr lang="kk-KZ" dirty="0" smtClean="0"/>
                        <a:t>100 </a:t>
                      </a:r>
                      <a:r>
                        <a:rPr lang="en-US" dirty="0" smtClean="0"/>
                        <a:t>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100</a:t>
                      </a:r>
                      <a:r>
                        <a:rPr lang="en-US" dirty="0" smtClean="0"/>
                        <a:t>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48,9</a:t>
                      </a:r>
                      <a:r>
                        <a:rPr lang="en-US" dirty="0" smtClean="0"/>
                        <a:t>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25,17</a:t>
                      </a:r>
                      <a:r>
                        <a:rPr lang="en-US" dirty="0" smtClean="0"/>
                        <a:t>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41,9</a:t>
                      </a:r>
                      <a:r>
                        <a:rPr lang="en-US" dirty="0" smtClean="0"/>
                        <a:t>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1500166" y="3579818"/>
          <a:ext cx="6858048" cy="2992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115328" cy="428628"/>
          </a:xfrm>
        </p:spPr>
        <p:txBody>
          <a:bodyPr>
            <a:normAutofit fontScale="90000"/>
          </a:bodyPr>
          <a:lstStyle/>
          <a:p>
            <a:r>
              <a:rPr lang="kk-KZ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Біздің спортшылар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2143116"/>
            <a:ext cx="238193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785794"/>
            <a:ext cx="3214686" cy="24110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innerShdw blurRad="114300">
              <a:prstClr val="black"/>
            </a:innerShdw>
          </a:effectLst>
        </p:spPr>
      </p:pic>
      <p:pic>
        <p:nvPicPr>
          <p:cNvPr id="14" name="Picture 2" descr="D:\2015 фотолар\2015-2016 фото\баскетбол\20150907_1546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786190"/>
            <a:ext cx="2857488" cy="1714492"/>
          </a:xfrm>
          <a:prstGeom prst="rect">
            <a:avLst/>
          </a:prstGeom>
          <a:noFill/>
          <a:effectLst>
            <a:innerShdw blurRad="114300">
              <a:schemeClr val="accent6">
                <a:lumMod val="75000"/>
              </a:schemeClr>
            </a:innerShdw>
          </a:effectLst>
        </p:spPr>
      </p:pic>
      <p:pic>
        <p:nvPicPr>
          <p:cNvPr id="16" name="Рисунок 15"/>
          <p:cNvPicPr/>
          <p:nvPr/>
        </p:nvPicPr>
        <p:blipFill rotWithShape="1">
          <a:blip r:embed="rId5" cstate="print"/>
          <a:srcRect l="7865" t="11440" r="31071" b="7966"/>
          <a:stretch/>
        </p:blipFill>
        <p:spPr bwMode="auto">
          <a:xfrm>
            <a:off x="4286248" y="4071942"/>
            <a:ext cx="3643338" cy="17145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7" name="Рисунок 16" descr="C:\Users\Римма\Desktop\школа\Screenshot_2020-05-18-17-29-13-34.png"/>
          <p:cNvPicPr/>
          <p:nvPr/>
        </p:nvPicPr>
        <p:blipFill>
          <a:blip r:embed="rId6" cstate="print"/>
          <a:srcRect t="16102" b="27860"/>
          <a:stretch>
            <a:fillRect/>
          </a:stretch>
        </p:blipFill>
        <p:spPr bwMode="auto">
          <a:xfrm>
            <a:off x="4214810" y="1214422"/>
            <a:ext cx="1733550" cy="21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7030A0"/>
            </a:inn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 rotWithShape="1">
          <a:blip r:embed="rId2"/>
          <a:srcRect l="8294" t="11440" r="31786" b="16611"/>
          <a:stretch/>
        </p:blipFill>
        <p:spPr bwMode="auto">
          <a:xfrm>
            <a:off x="500034" y="714356"/>
            <a:ext cx="3929090" cy="24288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pic>
        <p:nvPicPr>
          <p:cNvPr id="7" name="Содержимое 6" descr="F:\12\70.jp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071546"/>
            <a:ext cx="350046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Римма\Desktop\школа\Screenshot_2020-05-18-17-30-55-77.png"/>
          <p:cNvPicPr/>
          <p:nvPr/>
        </p:nvPicPr>
        <p:blipFill>
          <a:blip r:embed="rId4"/>
          <a:srcRect l="8338" t="38311" r="22875" b="34272"/>
          <a:stretch>
            <a:fillRect/>
          </a:stretch>
        </p:blipFill>
        <p:spPr bwMode="auto">
          <a:xfrm>
            <a:off x="571472" y="3429000"/>
            <a:ext cx="3699942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F:\12\86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3929066"/>
            <a:ext cx="257176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srgbClr val="002060"/>
            </a:innerShdw>
          </a:effec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115328" cy="428628"/>
          </a:xfrm>
        </p:spPr>
        <p:txBody>
          <a:bodyPr>
            <a:normAutofit fontScale="90000"/>
          </a:bodyPr>
          <a:lstStyle/>
          <a:p>
            <a:r>
              <a:rPr lang="kk-KZ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Біздің мақтаныштарымыз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Autofit/>
          </a:bodyPr>
          <a:lstStyle/>
          <a:p>
            <a:r>
              <a:rPr lang="kk-KZ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Біліктілік арттыру және жаратылыстану – математикалық бағыттағы пәндерді ағылшын тілінде оқыту туралы курстар үлесі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1643050"/>
          <a:ext cx="8186766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Стрелка вправо с вырезом 3"/>
          <p:cNvSpPr/>
          <p:nvPr/>
        </p:nvSpPr>
        <p:spPr>
          <a:xfrm>
            <a:off x="285720" y="4000504"/>
            <a:ext cx="5643602" cy="2643206"/>
          </a:xfrm>
          <a:prstGeom prst="notchedRight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Курстан өткен педагогтер үлесі – 91,8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kk-KZ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Курстан өтпегендер үлесі – 8,1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%</a:t>
            </a:r>
            <a:endParaRPr lang="kk-KZ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Тілдік курс үлесі – 5,4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%</a:t>
            </a: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Робототехника – 5,4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%</a:t>
            </a:r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Мектеп көшбасшысы– 5,4</a:t>
            </a:r>
          </a:p>
          <a:p>
            <a:pPr algn="ctr"/>
            <a:r>
              <a:rPr lang="kk-KZ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Мектеп координаторы – 2,7</a:t>
            </a:r>
            <a:endParaRPr lang="en-US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2927</TotalTime>
  <Words>1264</Words>
  <PresentationFormat>Экран (4:3)</PresentationFormat>
  <Paragraphs>217</Paragraphs>
  <Slides>33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Тема Office</vt:lpstr>
      <vt:lpstr>Изображение</vt:lpstr>
      <vt:lpstr> "Солтүстік Қазақстан облысы Тимирязев ауданы әкімдігінің білім бөлімі" коммуналдық мемлекеттік мекемесінің "Тимирязев ауданының Тимирязев қазақ жалпы білім беретін мектеп-интернаты" коммуналдық мемлекеттік мекемесі</vt:lpstr>
      <vt:lpstr>Оқытудың ақпараттық – коммуникациялық технологиялары</vt:lpstr>
      <vt:lpstr>Жаңа модификациядағы пәндік кабинеттермен қамтамасыз етілу үлесі  </vt:lpstr>
      <vt:lpstr>Слайд 4</vt:lpstr>
      <vt:lpstr> Сапалы білім беруді қамтамасыз ету </vt:lpstr>
      <vt:lpstr>Қосымша білім берумен қамтылу үлесі</vt:lpstr>
      <vt:lpstr>Біздің спортшылар</vt:lpstr>
      <vt:lpstr>Біздің мақтаныштарымыз</vt:lpstr>
      <vt:lpstr>Біліктілік арттыру және жаратылыстану – математикалық бағыттағы пәндерді ағылшын тілінде оқыту туралы курстар үлесі</vt:lpstr>
      <vt:lpstr>Деңгейлік бағдарламадан өткен педагогтер үлесі</vt:lpstr>
      <vt:lpstr>Жоғары және бірінші  санаттағы педагогтердің   және жас мамандар үлесі</vt:lpstr>
      <vt:lpstr>Аудандық, облыстық, республикалық, халықаралық конференцияларға, семинарларға, байқауларға, педагогикалық оқуларға қатысушы педагогтер,  туралы ақпарат.</vt:lpstr>
      <vt:lpstr>Мұғалім – мектеп жүрегі</vt:lpstr>
      <vt:lpstr>Слайд 14</vt:lpstr>
      <vt:lpstr>Материалдық – техникалық қамтамасыз ету</vt:lpstr>
      <vt:lpstr>Білім алушылардың денсаулығын сақтау үшін жағдай жасау, оқу – тәрбие процесіне қатысушылардың қауіпсіздігін қамтамасыз ету</vt:lpstr>
      <vt:lpstr>Слайд 17</vt:lpstr>
      <vt:lpstr>Білім алушылардың денсаулығын сақтау үшін жағдай жасау, оқу – тәрбие процесіне қатысушылардың қауіпсіздігін қамтамасыз ету</vt:lpstr>
      <vt:lpstr>Педагогтерді ақпараттық коммуникациялық технологиямен қамтамасыз ету және кәсіби қызметіндегі сапалы өзгерістерді зерттеу</vt:lpstr>
      <vt:lpstr>Педагогтардың кәсіптік және жеке өзін – өзі көтеруі үшін жағдай жасау, әдістемелік кеңістіктің бар болуы</vt:lpstr>
      <vt:lpstr> </vt:lpstr>
      <vt:lpstr>Инклюзивтік білім  алуға жағдай жасау</vt:lpstr>
      <vt:lpstr>Слайд 23</vt:lpstr>
      <vt:lpstr>Білім беру ұйымының қамқоршылық кеңесінің қызметі </vt:lpstr>
      <vt:lpstr>Білім сапасын ішкі және сыртқы бағалаудың нәтижелері</vt:lpstr>
      <vt:lpstr>Оқушылардың жетістіктері</vt:lpstr>
      <vt:lpstr>Дарынды дарабоздар</vt:lpstr>
      <vt:lpstr>Слайд 28</vt:lpstr>
      <vt:lpstr>Слайд 29</vt:lpstr>
      <vt:lpstr>Слайд 30</vt:lpstr>
      <vt:lpstr>Слайд 31</vt:lpstr>
      <vt:lpstr>Халықаралық ынтымақтастықты жүзеге асыру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Римма</dc:creator>
  <cp:lastModifiedBy>Римма</cp:lastModifiedBy>
  <cp:revision>224</cp:revision>
  <dcterms:created xsi:type="dcterms:W3CDTF">2020-05-14T05:15:38Z</dcterms:created>
  <dcterms:modified xsi:type="dcterms:W3CDTF">2020-06-17T15:28:23Z</dcterms:modified>
</cp:coreProperties>
</file>